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30"/>
  </p:notesMasterIdLst>
  <p:sldIdLst>
    <p:sldId id="257" r:id="rId5"/>
    <p:sldId id="258" r:id="rId6"/>
    <p:sldId id="259" r:id="rId7"/>
    <p:sldId id="265" r:id="rId8"/>
    <p:sldId id="260" r:id="rId9"/>
    <p:sldId id="261" r:id="rId10"/>
    <p:sldId id="262" r:id="rId11"/>
    <p:sldId id="264" r:id="rId12"/>
    <p:sldId id="279" r:id="rId13"/>
    <p:sldId id="282" r:id="rId14"/>
    <p:sldId id="280" r:id="rId15"/>
    <p:sldId id="263" r:id="rId16"/>
    <p:sldId id="266" r:id="rId17"/>
    <p:sldId id="283" r:id="rId18"/>
    <p:sldId id="268" r:id="rId19"/>
    <p:sldId id="269" r:id="rId20"/>
    <p:sldId id="270" r:id="rId21"/>
    <p:sldId id="271" r:id="rId22"/>
    <p:sldId id="273" r:id="rId23"/>
    <p:sldId id="278" r:id="rId24"/>
    <p:sldId id="267" r:id="rId25"/>
    <p:sldId id="281" r:id="rId26"/>
    <p:sldId id="275" r:id="rId27"/>
    <p:sldId id="276" r:id="rId28"/>
    <p:sldId id="256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05"/>
  </p:normalViewPr>
  <p:slideViewPr>
    <p:cSldViewPr snapToGrid="0" snapToObjects="1">
      <p:cViewPr varScale="1">
        <p:scale>
          <a:sx n="107" d="100"/>
          <a:sy n="107" d="100"/>
        </p:scale>
        <p:origin x="73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4.xml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E91A46E-CB74-3E4D-A6EA-E8EC507DAD29}" type="doc">
      <dgm:prSet loTypeId="urn:microsoft.com/office/officeart/2009/layout/CircleArrowProcess" loCatId="hierarchy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DED462D1-9F0D-C94C-ACAD-0DD525321A52}">
      <dgm:prSet phldrT="[Text]"/>
      <dgm:spPr/>
      <dgm:t>
        <a:bodyPr/>
        <a:lstStyle/>
        <a:p>
          <a:r>
            <a:rPr lang="en-US" dirty="0"/>
            <a:t>Dataset from Kaggle</a:t>
          </a:r>
        </a:p>
      </dgm:t>
    </dgm:pt>
    <dgm:pt modelId="{649B2B0F-46AD-5542-A0A7-F69577F20D10}" type="parTrans" cxnId="{75120BFE-CFF0-D242-8A45-5A149AE3B698}">
      <dgm:prSet/>
      <dgm:spPr/>
      <dgm:t>
        <a:bodyPr/>
        <a:lstStyle/>
        <a:p>
          <a:endParaRPr lang="en-US"/>
        </a:p>
      </dgm:t>
    </dgm:pt>
    <dgm:pt modelId="{8AF1CCC0-26EF-0F4D-BE57-ABB209BD9827}" type="sibTrans" cxnId="{75120BFE-CFF0-D242-8A45-5A149AE3B698}">
      <dgm:prSet/>
      <dgm:spPr/>
      <dgm:t>
        <a:bodyPr/>
        <a:lstStyle/>
        <a:p>
          <a:endParaRPr lang="en-US"/>
        </a:p>
      </dgm:t>
    </dgm:pt>
    <dgm:pt modelId="{AA5351F3-3DC0-DE45-8718-67242CFC3C7C}">
      <dgm:prSet phldrT="[Text]"/>
      <dgm:spPr/>
      <dgm:t>
        <a:bodyPr/>
        <a:lstStyle/>
        <a:p>
          <a:r>
            <a:rPr lang="en-US" dirty="0"/>
            <a:t>Data Cleansing</a:t>
          </a:r>
        </a:p>
      </dgm:t>
    </dgm:pt>
    <dgm:pt modelId="{E0E9EA20-0BC6-7B4A-8C0A-3B180F1A181E}" type="parTrans" cxnId="{4B618194-9F51-8240-9898-310DD6A43AD4}">
      <dgm:prSet/>
      <dgm:spPr/>
      <dgm:t>
        <a:bodyPr/>
        <a:lstStyle/>
        <a:p>
          <a:endParaRPr lang="en-US"/>
        </a:p>
      </dgm:t>
    </dgm:pt>
    <dgm:pt modelId="{717BC00D-B8C7-4443-89E7-78013E928311}" type="sibTrans" cxnId="{4B618194-9F51-8240-9898-310DD6A43AD4}">
      <dgm:prSet/>
      <dgm:spPr/>
      <dgm:t>
        <a:bodyPr/>
        <a:lstStyle/>
        <a:p>
          <a:endParaRPr lang="en-US"/>
        </a:p>
      </dgm:t>
    </dgm:pt>
    <dgm:pt modelId="{86072E63-3680-8F40-B94E-67EB5CBCB6EB}">
      <dgm:prSet phldrT="[Text]"/>
      <dgm:spPr/>
      <dgm:t>
        <a:bodyPr/>
        <a:lstStyle/>
        <a:p>
          <a:r>
            <a:rPr lang="en-US" dirty="0"/>
            <a:t>EDA</a:t>
          </a:r>
        </a:p>
      </dgm:t>
    </dgm:pt>
    <dgm:pt modelId="{97F665A5-6970-7E43-872C-C76292B0BF76}" type="parTrans" cxnId="{D03C84E4-2EE5-A64B-8DDC-621234B2AF81}">
      <dgm:prSet/>
      <dgm:spPr/>
      <dgm:t>
        <a:bodyPr/>
        <a:lstStyle/>
        <a:p>
          <a:endParaRPr lang="en-US"/>
        </a:p>
      </dgm:t>
    </dgm:pt>
    <dgm:pt modelId="{137519EC-EC88-1B4F-8E05-1682481461E6}" type="sibTrans" cxnId="{D03C84E4-2EE5-A64B-8DDC-621234B2AF81}">
      <dgm:prSet/>
      <dgm:spPr/>
      <dgm:t>
        <a:bodyPr/>
        <a:lstStyle/>
        <a:p>
          <a:endParaRPr lang="en-US"/>
        </a:p>
      </dgm:t>
    </dgm:pt>
    <dgm:pt modelId="{119624BF-E70C-614F-AEB1-74981C62101A}">
      <dgm:prSet/>
      <dgm:spPr/>
      <dgm:t>
        <a:bodyPr/>
        <a:lstStyle/>
        <a:p>
          <a:r>
            <a:rPr lang="en-US"/>
            <a:t>Visualizations</a:t>
          </a:r>
          <a:endParaRPr lang="en-US" dirty="0"/>
        </a:p>
      </dgm:t>
    </dgm:pt>
    <dgm:pt modelId="{AA39C9C0-8C42-8545-8AFC-FF98276B15FD}" type="parTrans" cxnId="{CE22BBE4-0CEF-084C-BAE9-C52D58B43996}">
      <dgm:prSet/>
      <dgm:spPr/>
      <dgm:t>
        <a:bodyPr/>
        <a:lstStyle/>
        <a:p>
          <a:endParaRPr lang="en-US"/>
        </a:p>
      </dgm:t>
    </dgm:pt>
    <dgm:pt modelId="{D078E62B-912D-E343-8800-6E611CB42A7A}" type="sibTrans" cxnId="{CE22BBE4-0CEF-084C-BAE9-C52D58B43996}">
      <dgm:prSet/>
      <dgm:spPr/>
      <dgm:t>
        <a:bodyPr/>
        <a:lstStyle/>
        <a:p>
          <a:endParaRPr lang="en-US"/>
        </a:p>
      </dgm:t>
    </dgm:pt>
    <dgm:pt modelId="{468008BD-73A7-3240-9FE9-69F8F02DD98F}">
      <dgm:prSet/>
      <dgm:spPr/>
      <dgm:t>
        <a:bodyPr/>
        <a:lstStyle/>
        <a:p>
          <a:r>
            <a:rPr lang="en-US"/>
            <a:t>Models</a:t>
          </a:r>
          <a:endParaRPr lang="en-US" dirty="0"/>
        </a:p>
      </dgm:t>
    </dgm:pt>
    <dgm:pt modelId="{2ED79197-E238-684D-A410-0B38CF697026}" type="parTrans" cxnId="{27934E46-2B18-1B46-BFB9-DBEA22F02AD7}">
      <dgm:prSet/>
      <dgm:spPr/>
      <dgm:t>
        <a:bodyPr/>
        <a:lstStyle/>
        <a:p>
          <a:endParaRPr lang="en-US"/>
        </a:p>
      </dgm:t>
    </dgm:pt>
    <dgm:pt modelId="{6E9E4A84-63F3-4541-BBB1-9E6CA2660C00}" type="sibTrans" cxnId="{27934E46-2B18-1B46-BFB9-DBEA22F02AD7}">
      <dgm:prSet/>
      <dgm:spPr/>
      <dgm:t>
        <a:bodyPr/>
        <a:lstStyle/>
        <a:p>
          <a:endParaRPr lang="en-US"/>
        </a:p>
      </dgm:t>
    </dgm:pt>
    <dgm:pt modelId="{648A84B1-83F5-5E4D-B4E7-53C07817192B}" type="pres">
      <dgm:prSet presAssocID="{6E91A46E-CB74-3E4D-A6EA-E8EC507DAD29}" presName="Name0" presStyleCnt="0">
        <dgm:presLayoutVars>
          <dgm:chMax val="7"/>
          <dgm:chPref val="7"/>
          <dgm:dir/>
          <dgm:animLvl val="lvl"/>
        </dgm:presLayoutVars>
      </dgm:prSet>
      <dgm:spPr/>
    </dgm:pt>
    <dgm:pt modelId="{ECA3CA87-C315-7642-BF22-A5EFC83AEF81}" type="pres">
      <dgm:prSet presAssocID="{DED462D1-9F0D-C94C-ACAD-0DD525321A52}" presName="Accent1" presStyleCnt="0"/>
      <dgm:spPr/>
    </dgm:pt>
    <dgm:pt modelId="{F6BFA307-100D-F046-9D89-B0A2B5DCD839}" type="pres">
      <dgm:prSet presAssocID="{DED462D1-9F0D-C94C-ACAD-0DD525321A52}" presName="Accent" presStyleLbl="node1" presStyleIdx="0" presStyleCnt="5"/>
      <dgm:spPr/>
    </dgm:pt>
    <dgm:pt modelId="{295D0706-F24F-464B-B745-9E60C315A62F}" type="pres">
      <dgm:prSet presAssocID="{DED462D1-9F0D-C94C-ACAD-0DD525321A52}" presName="Parent1" presStyleLbl="revTx" presStyleIdx="0" presStyleCnt="5">
        <dgm:presLayoutVars>
          <dgm:chMax val="1"/>
          <dgm:chPref val="1"/>
          <dgm:bulletEnabled val="1"/>
        </dgm:presLayoutVars>
      </dgm:prSet>
      <dgm:spPr/>
    </dgm:pt>
    <dgm:pt modelId="{84DDFDC0-DD85-2544-A823-8F534F0B4EED}" type="pres">
      <dgm:prSet presAssocID="{AA5351F3-3DC0-DE45-8718-67242CFC3C7C}" presName="Accent2" presStyleCnt="0"/>
      <dgm:spPr/>
    </dgm:pt>
    <dgm:pt modelId="{9D675CC1-22FF-2B43-A08B-CE9B102D299A}" type="pres">
      <dgm:prSet presAssocID="{AA5351F3-3DC0-DE45-8718-67242CFC3C7C}" presName="Accent" presStyleLbl="node1" presStyleIdx="1" presStyleCnt="5"/>
      <dgm:spPr/>
    </dgm:pt>
    <dgm:pt modelId="{05DECA7E-5473-3840-8B48-35376011FBC5}" type="pres">
      <dgm:prSet presAssocID="{AA5351F3-3DC0-DE45-8718-67242CFC3C7C}" presName="Parent2" presStyleLbl="revTx" presStyleIdx="1" presStyleCnt="5">
        <dgm:presLayoutVars>
          <dgm:chMax val="1"/>
          <dgm:chPref val="1"/>
          <dgm:bulletEnabled val="1"/>
        </dgm:presLayoutVars>
      </dgm:prSet>
      <dgm:spPr/>
    </dgm:pt>
    <dgm:pt modelId="{C3437145-5D6D-D04E-BEF6-492AE98D4D32}" type="pres">
      <dgm:prSet presAssocID="{86072E63-3680-8F40-B94E-67EB5CBCB6EB}" presName="Accent3" presStyleCnt="0"/>
      <dgm:spPr/>
    </dgm:pt>
    <dgm:pt modelId="{E6C73634-5B5A-0441-8BC2-91CB6C4C321D}" type="pres">
      <dgm:prSet presAssocID="{86072E63-3680-8F40-B94E-67EB5CBCB6EB}" presName="Accent" presStyleLbl="node1" presStyleIdx="2" presStyleCnt="5"/>
      <dgm:spPr/>
    </dgm:pt>
    <dgm:pt modelId="{A5A41F1D-4AAE-C947-9676-41EFF0807A7F}" type="pres">
      <dgm:prSet presAssocID="{86072E63-3680-8F40-B94E-67EB5CBCB6EB}" presName="Parent3" presStyleLbl="revTx" presStyleIdx="2" presStyleCnt="5">
        <dgm:presLayoutVars>
          <dgm:chMax val="1"/>
          <dgm:chPref val="1"/>
          <dgm:bulletEnabled val="1"/>
        </dgm:presLayoutVars>
      </dgm:prSet>
      <dgm:spPr/>
    </dgm:pt>
    <dgm:pt modelId="{83399730-8BCB-B04E-9E6E-C5477673FCA1}" type="pres">
      <dgm:prSet presAssocID="{119624BF-E70C-614F-AEB1-74981C62101A}" presName="Accent4" presStyleCnt="0"/>
      <dgm:spPr/>
    </dgm:pt>
    <dgm:pt modelId="{A93029C7-C4C3-4342-881B-643923DBBDA2}" type="pres">
      <dgm:prSet presAssocID="{119624BF-E70C-614F-AEB1-74981C62101A}" presName="Accent" presStyleLbl="node1" presStyleIdx="3" presStyleCnt="5"/>
      <dgm:spPr/>
    </dgm:pt>
    <dgm:pt modelId="{93308145-2A11-AF43-8605-D7EF99C97796}" type="pres">
      <dgm:prSet presAssocID="{119624BF-E70C-614F-AEB1-74981C62101A}" presName="Parent4" presStyleLbl="revTx" presStyleIdx="3" presStyleCnt="5">
        <dgm:presLayoutVars>
          <dgm:chMax val="1"/>
          <dgm:chPref val="1"/>
          <dgm:bulletEnabled val="1"/>
        </dgm:presLayoutVars>
      </dgm:prSet>
      <dgm:spPr/>
    </dgm:pt>
    <dgm:pt modelId="{E605934F-2CB6-3A42-923D-ACA99F63ED39}" type="pres">
      <dgm:prSet presAssocID="{468008BD-73A7-3240-9FE9-69F8F02DD98F}" presName="Accent5" presStyleCnt="0"/>
      <dgm:spPr/>
    </dgm:pt>
    <dgm:pt modelId="{C234B8C7-D248-4542-B21C-DF71254366B2}" type="pres">
      <dgm:prSet presAssocID="{468008BD-73A7-3240-9FE9-69F8F02DD98F}" presName="Accent" presStyleLbl="node1" presStyleIdx="4" presStyleCnt="5"/>
      <dgm:spPr/>
    </dgm:pt>
    <dgm:pt modelId="{FD67BCB4-D734-264C-96F2-9C8C69C544F0}" type="pres">
      <dgm:prSet presAssocID="{468008BD-73A7-3240-9FE9-69F8F02DD98F}" presName="Parent5" presStyleLbl="revTx" presStyleIdx="4" presStyleCnt="5">
        <dgm:presLayoutVars>
          <dgm:chMax val="1"/>
          <dgm:chPref val="1"/>
          <dgm:bulletEnabled val="1"/>
        </dgm:presLayoutVars>
      </dgm:prSet>
      <dgm:spPr/>
    </dgm:pt>
  </dgm:ptLst>
  <dgm:cxnLst>
    <dgm:cxn modelId="{C6E88925-4231-0040-BEAF-47929EC0C06B}" type="presOf" srcId="{DED462D1-9F0D-C94C-ACAD-0DD525321A52}" destId="{295D0706-F24F-464B-B745-9E60C315A62F}" srcOrd="0" destOrd="0" presId="urn:microsoft.com/office/officeart/2009/layout/CircleArrowProcess"/>
    <dgm:cxn modelId="{6E544E46-123C-1F49-B5EB-FBDAB0F16D08}" type="presOf" srcId="{AA5351F3-3DC0-DE45-8718-67242CFC3C7C}" destId="{05DECA7E-5473-3840-8B48-35376011FBC5}" srcOrd="0" destOrd="0" presId="urn:microsoft.com/office/officeart/2009/layout/CircleArrowProcess"/>
    <dgm:cxn modelId="{27934E46-2B18-1B46-BFB9-DBEA22F02AD7}" srcId="{6E91A46E-CB74-3E4D-A6EA-E8EC507DAD29}" destId="{468008BD-73A7-3240-9FE9-69F8F02DD98F}" srcOrd="4" destOrd="0" parTransId="{2ED79197-E238-684D-A410-0B38CF697026}" sibTransId="{6E9E4A84-63F3-4541-BBB1-9E6CA2660C00}"/>
    <dgm:cxn modelId="{4B618194-9F51-8240-9898-310DD6A43AD4}" srcId="{6E91A46E-CB74-3E4D-A6EA-E8EC507DAD29}" destId="{AA5351F3-3DC0-DE45-8718-67242CFC3C7C}" srcOrd="1" destOrd="0" parTransId="{E0E9EA20-0BC6-7B4A-8C0A-3B180F1A181E}" sibTransId="{717BC00D-B8C7-4443-89E7-78013E928311}"/>
    <dgm:cxn modelId="{52C19CA5-AA5F-C040-A2DC-1905936955A5}" type="presOf" srcId="{468008BD-73A7-3240-9FE9-69F8F02DD98F}" destId="{FD67BCB4-D734-264C-96F2-9C8C69C544F0}" srcOrd="0" destOrd="0" presId="urn:microsoft.com/office/officeart/2009/layout/CircleArrowProcess"/>
    <dgm:cxn modelId="{5B6931CD-2938-8E48-99E6-410355911BC9}" type="presOf" srcId="{6E91A46E-CB74-3E4D-A6EA-E8EC507DAD29}" destId="{648A84B1-83F5-5E4D-B4E7-53C07817192B}" srcOrd="0" destOrd="0" presId="urn:microsoft.com/office/officeart/2009/layout/CircleArrowProcess"/>
    <dgm:cxn modelId="{4661EDE1-4E6E-A140-A53E-A48CD2E82BA6}" type="presOf" srcId="{86072E63-3680-8F40-B94E-67EB5CBCB6EB}" destId="{A5A41F1D-4AAE-C947-9676-41EFF0807A7F}" srcOrd="0" destOrd="0" presId="urn:microsoft.com/office/officeart/2009/layout/CircleArrowProcess"/>
    <dgm:cxn modelId="{D03C84E4-2EE5-A64B-8DDC-621234B2AF81}" srcId="{6E91A46E-CB74-3E4D-A6EA-E8EC507DAD29}" destId="{86072E63-3680-8F40-B94E-67EB5CBCB6EB}" srcOrd="2" destOrd="0" parTransId="{97F665A5-6970-7E43-872C-C76292B0BF76}" sibTransId="{137519EC-EC88-1B4F-8E05-1682481461E6}"/>
    <dgm:cxn modelId="{CE22BBE4-0CEF-084C-BAE9-C52D58B43996}" srcId="{6E91A46E-CB74-3E4D-A6EA-E8EC507DAD29}" destId="{119624BF-E70C-614F-AEB1-74981C62101A}" srcOrd="3" destOrd="0" parTransId="{AA39C9C0-8C42-8545-8AFC-FF98276B15FD}" sibTransId="{D078E62B-912D-E343-8800-6E611CB42A7A}"/>
    <dgm:cxn modelId="{2FCC66F3-20B6-EC43-959C-6F644AD83383}" type="presOf" srcId="{119624BF-E70C-614F-AEB1-74981C62101A}" destId="{93308145-2A11-AF43-8605-D7EF99C97796}" srcOrd="0" destOrd="0" presId="urn:microsoft.com/office/officeart/2009/layout/CircleArrowProcess"/>
    <dgm:cxn modelId="{75120BFE-CFF0-D242-8A45-5A149AE3B698}" srcId="{6E91A46E-CB74-3E4D-A6EA-E8EC507DAD29}" destId="{DED462D1-9F0D-C94C-ACAD-0DD525321A52}" srcOrd="0" destOrd="0" parTransId="{649B2B0F-46AD-5542-A0A7-F69577F20D10}" sibTransId="{8AF1CCC0-26EF-0F4D-BE57-ABB209BD9827}"/>
    <dgm:cxn modelId="{7EBA34EE-E102-3A43-9090-A81D65A94673}" type="presParOf" srcId="{648A84B1-83F5-5E4D-B4E7-53C07817192B}" destId="{ECA3CA87-C315-7642-BF22-A5EFC83AEF81}" srcOrd="0" destOrd="0" presId="urn:microsoft.com/office/officeart/2009/layout/CircleArrowProcess"/>
    <dgm:cxn modelId="{07E26CE7-73FD-6146-932D-6637EFECCF31}" type="presParOf" srcId="{ECA3CA87-C315-7642-BF22-A5EFC83AEF81}" destId="{F6BFA307-100D-F046-9D89-B0A2B5DCD839}" srcOrd="0" destOrd="0" presId="urn:microsoft.com/office/officeart/2009/layout/CircleArrowProcess"/>
    <dgm:cxn modelId="{D36D3015-A702-B143-81F5-9C0FCDB04747}" type="presParOf" srcId="{648A84B1-83F5-5E4D-B4E7-53C07817192B}" destId="{295D0706-F24F-464B-B745-9E60C315A62F}" srcOrd="1" destOrd="0" presId="urn:microsoft.com/office/officeart/2009/layout/CircleArrowProcess"/>
    <dgm:cxn modelId="{7D84BD12-AB96-E94F-B903-4CE09B5FE421}" type="presParOf" srcId="{648A84B1-83F5-5E4D-B4E7-53C07817192B}" destId="{84DDFDC0-DD85-2544-A823-8F534F0B4EED}" srcOrd="2" destOrd="0" presId="urn:microsoft.com/office/officeart/2009/layout/CircleArrowProcess"/>
    <dgm:cxn modelId="{A6A8CC1B-34CB-9844-B951-7CA4AA88C362}" type="presParOf" srcId="{84DDFDC0-DD85-2544-A823-8F534F0B4EED}" destId="{9D675CC1-22FF-2B43-A08B-CE9B102D299A}" srcOrd="0" destOrd="0" presId="urn:microsoft.com/office/officeart/2009/layout/CircleArrowProcess"/>
    <dgm:cxn modelId="{9D1AD7CC-61A5-4F49-9257-53146EEBADC2}" type="presParOf" srcId="{648A84B1-83F5-5E4D-B4E7-53C07817192B}" destId="{05DECA7E-5473-3840-8B48-35376011FBC5}" srcOrd="3" destOrd="0" presId="urn:microsoft.com/office/officeart/2009/layout/CircleArrowProcess"/>
    <dgm:cxn modelId="{0E665DBB-2145-C640-8EFB-825BCE1D82E2}" type="presParOf" srcId="{648A84B1-83F5-5E4D-B4E7-53C07817192B}" destId="{C3437145-5D6D-D04E-BEF6-492AE98D4D32}" srcOrd="4" destOrd="0" presId="urn:microsoft.com/office/officeart/2009/layout/CircleArrowProcess"/>
    <dgm:cxn modelId="{1D002FB1-677E-8A43-B98A-5F767772E318}" type="presParOf" srcId="{C3437145-5D6D-D04E-BEF6-492AE98D4D32}" destId="{E6C73634-5B5A-0441-8BC2-91CB6C4C321D}" srcOrd="0" destOrd="0" presId="urn:microsoft.com/office/officeart/2009/layout/CircleArrowProcess"/>
    <dgm:cxn modelId="{3AD66689-7B88-FB40-88D2-A72B29C08136}" type="presParOf" srcId="{648A84B1-83F5-5E4D-B4E7-53C07817192B}" destId="{A5A41F1D-4AAE-C947-9676-41EFF0807A7F}" srcOrd="5" destOrd="0" presId="urn:microsoft.com/office/officeart/2009/layout/CircleArrowProcess"/>
    <dgm:cxn modelId="{1B7E75A2-567B-EB43-B152-81F99D5F0108}" type="presParOf" srcId="{648A84B1-83F5-5E4D-B4E7-53C07817192B}" destId="{83399730-8BCB-B04E-9E6E-C5477673FCA1}" srcOrd="6" destOrd="0" presId="urn:microsoft.com/office/officeart/2009/layout/CircleArrowProcess"/>
    <dgm:cxn modelId="{2F638911-05F1-C54D-ADC2-C5511B90E140}" type="presParOf" srcId="{83399730-8BCB-B04E-9E6E-C5477673FCA1}" destId="{A93029C7-C4C3-4342-881B-643923DBBDA2}" srcOrd="0" destOrd="0" presId="urn:microsoft.com/office/officeart/2009/layout/CircleArrowProcess"/>
    <dgm:cxn modelId="{878F4679-B8D0-D140-9BFB-E37C278D6B24}" type="presParOf" srcId="{648A84B1-83F5-5E4D-B4E7-53C07817192B}" destId="{93308145-2A11-AF43-8605-D7EF99C97796}" srcOrd="7" destOrd="0" presId="urn:microsoft.com/office/officeart/2009/layout/CircleArrowProcess"/>
    <dgm:cxn modelId="{9ED08B2E-9A5F-AF44-825D-31B828D0DAD6}" type="presParOf" srcId="{648A84B1-83F5-5E4D-B4E7-53C07817192B}" destId="{E605934F-2CB6-3A42-923D-ACA99F63ED39}" srcOrd="8" destOrd="0" presId="urn:microsoft.com/office/officeart/2009/layout/CircleArrowProcess"/>
    <dgm:cxn modelId="{37AF0A59-27C0-D54F-A115-32673F28706C}" type="presParOf" srcId="{E605934F-2CB6-3A42-923D-ACA99F63ED39}" destId="{C234B8C7-D248-4542-B21C-DF71254366B2}" srcOrd="0" destOrd="0" presId="urn:microsoft.com/office/officeart/2009/layout/CircleArrowProcess"/>
    <dgm:cxn modelId="{2275A162-8BBB-0545-A5A4-A1A556706614}" type="presParOf" srcId="{648A84B1-83F5-5E4D-B4E7-53C07817192B}" destId="{FD67BCB4-D734-264C-96F2-9C8C69C544F0}" srcOrd="9" destOrd="0" presId="urn:microsoft.com/office/officeart/2009/layout/CircleArrow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183B641-27B0-403A-A611-DBA299BB3A71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CF002513-E633-4BEA-8CC7-F005C56A3FCE}">
      <dgm:prSet/>
      <dgm:spPr/>
      <dgm:t>
        <a:bodyPr/>
        <a:lstStyle/>
        <a:p>
          <a:r>
            <a:rPr lang="en-US"/>
            <a:t>Each Model is constructed that enables us to predict the value of new data considering the training data used to train the model.</a:t>
          </a:r>
        </a:p>
      </dgm:t>
    </dgm:pt>
    <dgm:pt modelId="{2D916353-A130-49D6-ADA3-4703CF5680FD}" type="parTrans" cxnId="{B632BEC9-52C8-44D5-AB38-5C3762C81FA5}">
      <dgm:prSet/>
      <dgm:spPr/>
      <dgm:t>
        <a:bodyPr/>
        <a:lstStyle/>
        <a:p>
          <a:endParaRPr lang="en-US"/>
        </a:p>
      </dgm:t>
    </dgm:pt>
    <dgm:pt modelId="{E1938751-1B42-4FF3-B996-FEA6A75B9D26}" type="sibTrans" cxnId="{B632BEC9-52C8-44D5-AB38-5C3762C81FA5}">
      <dgm:prSet/>
      <dgm:spPr/>
      <dgm:t>
        <a:bodyPr/>
        <a:lstStyle/>
        <a:p>
          <a:endParaRPr lang="en-US"/>
        </a:p>
      </dgm:t>
    </dgm:pt>
    <dgm:pt modelId="{CE9EF368-FE45-4990-BC0B-04C405BC7D80}">
      <dgm:prSet/>
      <dgm:spPr/>
      <dgm:t>
        <a:bodyPr/>
        <a:lstStyle/>
        <a:p>
          <a:r>
            <a:rPr lang="en-US"/>
            <a:t>Fit or Train the training data for each model.</a:t>
          </a:r>
        </a:p>
      </dgm:t>
    </dgm:pt>
    <dgm:pt modelId="{76779F35-F23D-4B77-B28D-84EB5B80F9E4}" type="parTrans" cxnId="{245DBB92-342C-4C36-81E2-94EDE9FB409B}">
      <dgm:prSet/>
      <dgm:spPr/>
      <dgm:t>
        <a:bodyPr/>
        <a:lstStyle/>
        <a:p>
          <a:endParaRPr lang="en-US"/>
        </a:p>
      </dgm:t>
    </dgm:pt>
    <dgm:pt modelId="{7EB60ACA-32AF-491D-8FC1-6955F3E78133}" type="sibTrans" cxnId="{245DBB92-342C-4C36-81E2-94EDE9FB409B}">
      <dgm:prSet/>
      <dgm:spPr/>
      <dgm:t>
        <a:bodyPr/>
        <a:lstStyle/>
        <a:p>
          <a:endParaRPr lang="en-US"/>
        </a:p>
      </dgm:t>
    </dgm:pt>
    <dgm:pt modelId="{C00F393E-5D6A-44FC-8D8E-F866B1AD926D}">
      <dgm:prSet/>
      <dgm:spPr/>
      <dgm:t>
        <a:bodyPr/>
        <a:lstStyle/>
        <a:p>
          <a:r>
            <a:rPr lang="en-US"/>
            <a:t>Evaluate prediction accuracy score for each model.</a:t>
          </a:r>
        </a:p>
      </dgm:t>
    </dgm:pt>
    <dgm:pt modelId="{009593B6-5BBA-4CF4-A8E3-0FDE9F1587B1}" type="parTrans" cxnId="{5D8CB87A-F354-40B9-A8B5-B7801B90EF2B}">
      <dgm:prSet/>
      <dgm:spPr/>
      <dgm:t>
        <a:bodyPr/>
        <a:lstStyle/>
        <a:p>
          <a:endParaRPr lang="en-US"/>
        </a:p>
      </dgm:t>
    </dgm:pt>
    <dgm:pt modelId="{845F3222-B38A-49D4-B69F-12D78DC2A6CB}" type="sibTrans" cxnId="{5D8CB87A-F354-40B9-A8B5-B7801B90EF2B}">
      <dgm:prSet/>
      <dgm:spPr/>
      <dgm:t>
        <a:bodyPr/>
        <a:lstStyle/>
        <a:p>
          <a:endParaRPr lang="en-US"/>
        </a:p>
      </dgm:t>
    </dgm:pt>
    <dgm:pt modelId="{0629E448-8AF7-4A27-A4DA-54E8BB3A30E3}">
      <dgm:prSet/>
      <dgm:spPr/>
      <dgm:t>
        <a:bodyPr/>
        <a:lstStyle/>
        <a:p>
          <a:r>
            <a:rPr lang="en-US"/>
            <a:t>Calculate the Root Mean Square Error(RMSE) for each model.</a:t>
          </a:r>
        </a:p>
      </dgm:t>
    </dgm:pt>
    <dgm:pt modelId="{8C682557-C716-44AF-B45E-99EF00CDB40D}" type="parTrans" cxnId="{3776B397-31BB-4AF2-B792-46A4E591886F}">
      <dgm:prSet/>
      <dgm:spPr/>
      <dgm:t>
        <a:bodyPr/>
        <a:lstStyle/>
        <a:p>
          <a:endParaRPr lang="en-US"/>
        </a:p>
      </dgm:t>
    </dgm:pt>
    <dgm:pt modelId="{F097DE04-A0E2-4A00-B308-17B8B17D84B0}" type="sibTrans" cxnId="{3776B397-31BB-4AF2-B792-46A4E591886F}">
      <dgm:prSet/>
      <dgm:spPr/>
      <dgm:t>
        <a:bodyPr/>
        <a:lstStyle/>
        <a:p>
          <a:endParaRPr lang="en-US"/>
        </a:p>
      </dgm:t>
    </dgm:pt>
    <dgm:pt modelId="{51534F61-38C4-4E8B-A5CD-45563BC8F4F1}" type="pres">
      <dgm:prSet presAssocID="{6183B641-27B0-403A-A611-DBA299BB3A71}" presName="root" presStyleCnt="0">
        <dgm:presLayoutVars>
          <dgm:dir/>
          <dgm:resizeHandles val="exact"/>
        </dgm:presLayoutVars>
      </dgm:prSet>
      <dgm:spPr/>
    </dgm:pt>
    <dgm:pt modelId="{243BD22D-B3F1-49AF-9605-2631BBB48975}" type="pres">
      <dgm:prSet presAssocID="{CF002513-E633-4BEA-8CC7-F005C56A3FCE}" presName="compNode" presStyleCnt="0"/>
      <dgm:spPr/>
    </dgm:pt>
    <dgm:pt modelId="{C468DEB4-0D1B-4DC2-A919-1D8CC1BDB241}" type="pres">
      <dgm:prSet presAssocID="{CF002513-E633-4BEA-8CC7-F005C56A3FCE}" presName="bgRect" presStyleLbl="bgShp" presStyleIdx="0" presStyleCnt="4"/>
      <dgm:spPr/>
    </dgm:pt>
    <dgm:pt modelId="{C2EA73F7-0B05-46EF-9AB1-FADDDEFE09D3}" type="pres">
      <dgm:prSet presAssocID="{CF002513-E633-4BEA-8CC7-F005C56A3FCE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254B8077-E1D3-4F05-A06A-576D4BD98C14}" type="pres">
      <dgm:prSet presAssocID="{CF002513-E633-4BEA-8CC7-F005C56A3FCE}" presName="spaceRect" presStyleCnt="0"/>
      <dgm:spPr/>
    </dgm:pt>
    <dgm:pt modelId="{354E4C6B-C37E-48F4-9822-CEC2BA6E3A74}" type="pres">
      <dgm:prSet presAssocID="{CF002513-E633-4BEA-8CC7-F005C56A3FCE}" presName="parTx" presStyleLbl="revTx" presStyleIdx="0" presStyleCnt="4">
        <dgm:presLayoutVars>
          <dgm:chMax val="0"/>
          <dgm:chPref val="0"/>
        </dgm:presLayoutVars>
      </dgm:prSet>
      <dgm:spPr/>
    </dgm:pt>
    <dgm:pt modelId="{1EFED0F4-F628-42F3-BF7F-037D6D91FCA6}" type="pres">
      <dgm:prSet presAssocID="{E1938751-1B42-4FF3-B996-FEA6A75B9D26}" presName="sibTrans" presStyleCnt="0"/>
      <dgm:spPr/>
    </dgm:pt>
    <dgm:pt modelId="{621E035B-61E4-46B8-A37E-F6CB42E150CE}" type="pres">
      <dgm:prSet presAssocID="{CE9EF368-FE45-4990-BC0B-04C405BC7D80}" presName="compNode" presStyleCnt="0"/>
      <dgm:spPr/>
    </dgm:pt>
    <dgm:pt modelId="{C08AF8AE-FD20-47F9-8A66-3CA76ECA50E2}" type="pres">
      <dgm:prSet presAssocID="{CE9EF368-FE45-4990-BC0B-04C405BC7D80}" presName="bgRect" presStyleLbl="bgShp" presStyleIdx="1" presStyleCnt="4"/>
      <dgm:spPr/>
    </dgm:pt>
    <dgm:pt modelId="{BC77729F-800F-4B4D-B675-DFFFCEEB8092}" type="pres">
      <dgm:prSet presAssocID="{CE9EF368-FE45-4990-BC0B-04C405BC7D80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umbbell"/>
        </a:ext>
      </dgm:extLst>
    </dgm:pt>
    <dgm:pt modelId="{ED96D18F-DE79-4290-8FAE-9B627AABBE8D}" type="pres">
      <dgm:prSet presAssocID="{CE9EF368-FE45-4990-BC0B-04C405BC7D80}" presName="spaceRect" presStyleCnt="0"/>
      <dgm:spPr/>
    </dgm:pt>
    <dgm:pt modelId="{F495D0BD-45C4-4DB0-8D0D-50B4C933212B}" type="pres">
      <dgm:prSet presAssocID="{CE9EF368-FE45-4990-BC0B-04C405BC7D80}" presName="parTx" presStyleLbl="revTx" presStyleIdx="1" presStyleCnt="4">
        <dgm:presLayoutVars>
          <dgm:chMax val="0"/>
          <dgm:chPref val="0"/>
        </dgm:presLayoutVars>
      </dgm:prSet>
      <dgm:spPr/>
    </dgm:pt>
    <dgm:pt modelId="{CBC90A65-BF75-440D-8AF5-9A7FA43213C0}" type="pres">
      <dgm:prSet presAssocID="{7EB60ACA-32AF-491D-8FC1-6955F3E78133}" presName="sibTrans" presStyleCnt="0"/>
      <dgm:spPr/>
    </dgm:pt>
    <dgm:pt modelId="{A1EC7C2E-B826-4161-A6F4-E28DB1DC7184}" type="pres">
      <dgm:prSet presAssocID="{C00F393E-5D6A-44FC-8D8E-F866B1AD926D}" presName="compNode" presStyleCnt="0"/>
      <dgm:spPr/>
    </dgm:pt>
    <dgm:pt modelId="{92BFE96C-BABD-4591-A719-0DE667D466BF}" type="pres">
      <dgm:prSet presAssocID="{C00F393E-5D6A-44FC-8D8E-F866B1AD926D}" presName="bgRect" presStyleLbl="bgShp" presStyleIdx="2" presStyleCnt="4"/>
      <dgm:spPr/>
    </dgm:pt>
    <dgm:pt modelId="{419A00D8-5347-4C13-8EE6-075D54DD7A62}" type="pres">
      <dgm:prSet presAssocID="{C00F393E-5D6A-44FC-8D8E-F866B1AD926D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EB456366-3B65-4185-8F6E-BC452E554ED3}" type="pres">
      <dgm:prSet presAssocID="{C00F393E-5D6A-44FC-8D8E-F866B1AD926D}" presName="spaceRect" presStyleCnt="0"/>
      <dgm:spPr/>
    </dgm:pt>
    <dgm:pt modelId="{54182438-61BC-4503-936A-F6990C3A8639}" type="pres">
      <dgm:prSet presAssocID="{C00F393E-5D6A-44FC-8D8E-F866B1AD926D}" presName="parTx" presStyleLbl="revTx" presStyleIdx="2" presStyleCnt="4">
        <dgm:presLayoutVars>
          <dgm:chMax val="0"/>
          <dgm:chPref val="0"/>
        </dgm:presLayoutVars>
      </dgm:prSet>
      <dgm:spPr/>
    </dgm:pt>
    <dgm:pt modelId="{BA67051D-898A-452F-B161-31FE43EE94AF}" type="pres">
      <dgm:prSet presAssocID="{845F3222-B38A-49D4-B69F-12D78DC2A6CB}" presName="sibTrans" presStyleCnt="0"/>
      <dgm:spPr/>
    </dgm:pt>
    <dgm:pt modelId="{EB5B3B50-A053-4E8E-85D1-700B7252721B}" type="pres">
      <dgm:prSet presAssocID="{0629E448-8AF7-4A27-A4DA-54E8BB3A30E3}" presName="compNode" presStyleCnt="0"/>
      <dgm:spPr/>
    </dgm:pt>
    <dgm:pt modelId="{1D47A1AA-FE63-436D-B56C-0BBF9A545A14}" type="pres">
      <dgm:prSet presAssocID="{0629E448-8AF7-4A27-A4DA-54E8BB3A30E3}" presName="bgRect" presStyleLbl="bgShp" presStyleIdx="3" presStyleCnt="4"/>
      <dgm:spPr/>
    </dgm:pt>
    <dgm:pt modelId="{5642FBC5-C0F5-4D23-B3E7-6EE89DD70A4F}" type="pres">
      <dgm:prSet presAssocID="{0629E448-8AF7-4A27-A4DA-54E8BB3A30E3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lculator"/>
        </a:ext>
      </dgm:extLst>
    </dgm:pt>
    <dgm:pt modelId="{17EE5DD4-386F-4D80-B952-B7640C3187F3}" type="pres">
      <dgm:prSet presAssocID="{0629E448-8AF7-4A27-A4DA-54E8BB3A30E3}" presName="spaceRect" presStyleCnt="0"/>
      <dgm:spPr/>
    </dgm:pt>
    <dgm:pt modelId="{2DAB0566-FF98-46E9-BBB6-7B62CCDDCBE0}" type="pres">
      <dgm:prSet presAssocID="{0629E448-8AF7-4A27-A4DA-54E8BB3A30E3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6EF8603C-8E01-4D34-AD68-AB22387E03AC}" type="presOf" srcId="{CE9EF368-FE45-4990-BC0B-04C405BC7D80}" destId="{F495D0BD-45C4-4DB0-8D0D-50B4C933212B}" srcOrd="0" destOrd="0" presId="urn:microsoft.com/office/officeart/2018/2/layout/IconVerticalSolidList"/>
    <dgm:cxn modelId="{D934F94B-D035-4A99-ACB4-CD8B4D9EAC6E}" type="presOf" srcId="{C00F393E-5D6A-44FC-8D8E-F866B1AD926D}" destId="{54182438-61BC-4503-936A-F6990C3A8639}" srcOrd="0" destOrd="0" presId="urn:microsoft.com/office/officeart/2018/2/layout/IconVerticalSolidList"/>
    <dgm:cxn modelId="{5D8CB87A-F354-40B9-A8B5-B7801B90EF2B}" srcId="{6183B641-27B0-403A-A611-DBA299BB3A71}" destId="{C00F393E-5D6A-44FC-8D8E-F866B1AD926D}" srcOrd="2" destOrd="0" parTransId="{009593B6-5BBA-4CF4-A8E3-0FDE9F1587B1}" sibTransId="{845F3222-B38A-49D4-B69F-12D78DC2A6CB}"/>
    <dgm:cxn modelId="{245DBB92-342C-4C36-81E2-94EDE9FB409B}" srcId="{6183B641-27B0-403A-A611-DBA299BB3A71}" destId="{CE9EF368-FE45-4990-BC0B-04C405BC7D80}" srcOrd="1" destOrd="0" parTransId="{76779F35-F23D-4B77-B28D-84EB5B80F9E4}" sibTransId="{7EB60ACA-32AF-491D-8FC1-6955F3E78133}"/>
    <dgm:cxn modelId="{3776B397-31BB-4AF2-B792-46A4E591886F}" srcId="{6183B641-27B0-403A-A611-DBA299BB3A71}" destId="{0629E448-8AF7-4A27-A4DA-54E8BB3A30E3}" srcOrd="3" destOrd="0" parTransId="{8C682557-C716-44AF-B45E-99EF00CDB40D}" sibTransId="{F097DE04-A0E2-4A00-B308-17B8B17D84B0}"/>
    <dgm:cxn modelId="{21ACC397-61AB-44B7-99E6-8B609613B9B4}" type="presOf" srcId="{6183B641-27B0-403A-A611-DBA299BB3A71}" destId="{51534F61-38C4-4E8B-A5CD-45563BC8F4F1}" srcOrd="0" destOrd="0" presId="urn:microsoft.com/office/officeart/2018/2/layout/IconVerticalSolidList"/>
    <dgm:cxn modelId="{C5A0D2BD-9BB1-4E68-8DBC-FDBAEE5154AF}" type="presOf" srcId="{0629E448-8AF7-4A27-A4DA-54E8BB3A30E3}" destId="{2DAB0566-FF98-46E9-BBB6-7B62CCDDCBE0}" srcOrd="0" destOrd="0" presId="urn:microsoft.com/office/officeart/2018/2/layout/IconVerticalSolidList"/>
    <dgm:cxn modelId="{7F1465C8-5847-445F-8C70-9ECE7E2E9668}" type="presOf" srcId="{CF002513-E633-4BEA-8CC7-F005C56A3FCE}" destId="{354E4C6B-C37E-48F4-9822-CEC2BA6E3A74}" srcOrd="0" destOrd="0" presId="urn:microsoft.com/office/officeart/2018/2/layout/IconVerticalSolidList"/>
    <dgm:cxn modelId="{B632BEC9-52C8-44D5-AB38-5C3762C81FA5}" srcId="{6183B641-27B0-403A-A611-DBA299BB3A71}" destId="{CF002513-E633-4BEA-8CC7-F005C56A3FCE}" srcOrd="0" destOrd="0" parTransId="{2D916353-A130-49D6-ADA3-4703CF5680FD}" sibTransId="{E1938751-1B42-4FF3-B996-FEA6A75B9D26}"/>
    <dgm:cxn modelId="{31CBD22C-F24D-42BA-8C48-958114E5A20D}" type="presParOf" srcId="{51534F61-38C4-4E8B-A5CD-45563BC8F4F1}" destId="{243BD22D-B3F1-49AF-9605-2631BBB48975}" srcOrd="0" destOrd="0" presId="urn:microsoft.com/office/officeart/2018/2/layout/IconVerticalSolidList"/>
    <dgm:cxn modelId="{C0AAEE8C-4241-42A6-87FF-687738EE538E}" type="presParOf" srcId="{243BD22D-B3F1-49AF-9605-2631BBB48975}" destId="{C468DEB4-0D1B-4DC2-A919-1D8CC1BDB241}" srcOrd="0" destOrd="0" presId="urn:microsoft.com/office/officeart/2018/2/layout/IconVerticalSolidList"/>
    <dgm:cxn modelId="{4901C054-3D4E-4A92-B05B-B90FC0264A75}" type="presParOf" srcId="{243BD22D-B3F1-49AF-9605-2631BBB48975}" destId="{C2EA73F7-0B05-46EF-9AB1-FADDDEFE09D3}" srcOrd="1" destOrd="0" presId="urn:microsoft.com/office/officeart/2018/2/layout/IconVerticalSolidList"/>
    <dgm:cxn modelId="{5CC69682-C75D-43E4-9207-FFAE5B978A8D}" type="presParOf" srcId="{243BD22D-B3F1-49AF-9605-2631BBB48975}" destId="{254B8077-E1D3-4F05-A06A-576D4BD98C14}" srcOrd="2" destOrd="0" presId="urn:microsoft.com/office/officeart/2018/2/layout/IconVerticalSolidList"/>
    <dgm:cxn modelId="{52C1901A-6050-499A-8D3F-1D8318480873}" type="presParOf" srcId="{243BD22D-B3F1-49AF-9605-2631BBB48975}" destId="{354E4C6B-C37E-48F4-9822-CEC2BA6E3A74}" srcOrd="3" destOrd="0" presId="urn:microsoft.com/office/officeart/2018/2/layout/IconVerticalSolidList"/>
    <dgm:cxn modelId="{51256139-854F-4C99-BC66-1673D550A98F}" type="presParOf" srcId="{51534F61-38C4-4E8B-A5CD-45563BC8F4F1}" destId="{1EFED0F4-F628-42F3-BF7F-037D6D91FCA6}" srcOrd="1" destOrd="0" presId="urn:microsoft.com/office/officeart/2018/2/layout/IconVerticalSolidList"/>
    <dgm:cxn modelId="{D876565F-A285-4CC5-9664-20136878B3F7}" type="presParOf" srcId="{51534F61-38C4-4E8B-A5CD-45563BC8F4F1}" destId="{621E035B-61E4-46B8-A37E-F6CB42E150CE}" srcOrd="2" destOrd="0" presId="urn:microsoft.com/office/officeart/2018/2/layout/IconVerticalSolidList"/>
    <dgm:cxn modelId="{1A317F90-EFF6-407E-807A-190629FB35E5}" type="presParOf" srcId="{621E035B-61E4-46B8-A37E-F6CB42E150CE}" destId="{C08AF8AE-FD20-47F9-8A66-3CA76ECA50E2}" srcOrd="0" destOrd="0" presId="urn:microsoft.com/office/officeart/2018/2/layout/IconVerticalSolidList"/>
    <dgm:cxn modelId="{BFBEE554-5747-474F-BF5C-8F845514FE89}" type="presParOf" srcId="{621E035B-61E4-46B8-A37E-F6CB42E150CE}" destId="{BC77729F-800F-4B4D-B675-DFFFCEEB8092}" srcOrd="1" destOrd="0" presId="urn:microsoft.com/office/officeart/2018/2/layout/IconVerticalSolidList"/>
    <dgm:cxn modelId="{7C828823-7053-4AC6-B5C7-2DFF6A9A86FC}" type="presParOf" srcId="{621E035B-61E4-46B8-A37E-F6CB42E150CE}" destId="{ED96D18F-DE79-4290-8FAE-9B627AABBE8D}" srcOrd="2" destOrd="0" presId="urn:microsoft.com/office/officeart/2018/2/layout/IconVerticalSolidList"/>
    <dgm:cxn modelId="{F5C211E0-AE3E-484B-BDCC-0A48885A3167}" type="presParOf" srcId="{621E035B-61E4-46B8-A37E-F6CB42E150CE}" destId="{F495D0BD-45C4-4DB0-8D0D-50B4C933212B}" srcOrd="3" destOrd="0" presId="urn:microsoft.com/office/officeart/2018/2/layout/IconVerticalSolidList"/>
    <dgm:cxn modelId="{241732C9-E1AF-44E4-948B-168EA4BFD752}" type="presParOf" srcId="{51534F61-38C4-4E8B-A5CD-45563BC8F4F1}" destId="{CBC90A65-BF75-440D-8AF5-9A7FA43213C0}" srcOrd="3" destOrd="0" presId="urn:microsoft.com/office/officeart/2018/2/layout/IconVerticalSolidList"/>
    <dgm:cxn modelId="{23087BA2-6F30-47C7-8FE7-09724BEA1F58}" type="presParOf" srcId="{51534F61-38C4-4E8B-A5CD-45563BC8F4F1}" destId="{A1EC7C2E-B826-4161-A6F4-E28DB1DC7184}" srcOrd="4" destOrd="0" presId="urn:microsoft.com/office/officeart/2018/2/layout/IconVerticalSolidList"/>
    <dgm:cxn modelId="{FE0FAF39-95C1-4E58-A71D-120AC4D926B9}" type="presParOf" srcId="{A1EC7C2E-B826-4161-A6F4-E28DB1DC7184}" destId="{92BFE96C-BABD-4591-A719-0DE667D466BF}" srcOrd="0" destOrd="0" presId="urn:microsoft.com/office/officeart/2018/2/layout/IconVerticalSolidList"/>
    <dgm:cxn modelId="{64BB3BD2-C8DB-4139-A215-22C541F5EBBA}" type="presParOf" srcId="{A1EC7C2E-B826-4161-A6F4-E28DB1DC7184}" destId="{419A00D8-5347-4C13-8EE6-075D54DD7A62}" srcOrd="1" destOrd="0" presId="urn:microsoft.com/office/officeart/2018/2/layout/IconVerticalSolidList"/>
    <dgm:cxn modelId="{D39A4908-E7DB-4451-808F-B2F64424058F}" type="presParOf" srcId="{A1EC7C2E-B826-4161-A6F4-E28DB1DC7184}" destId="{EB456366-3B65-4185-8F6E-BC452E554ED3}" srcOrd="2" destOrd="0" presId="urn:microsoft.com/office/officeart/2018/2/layout/IconVerticalSolidList"/>
    <dgm:cxn modelId="{3BD63889-2C18-4881-818C-885E2817D67E}" type="presParOf" srcId="{A1EC7C2E-B826-4161-A6F4-E28DB1DC7184}" destId="{54182438-61BC-4503-936A-F6990C3A8639}" srcOrd="3" destOrd="0" presId="urn:microsoft.com/office/officeart/2018/2/layout/IconVerticalSolidList"/>
    <dgm:cxn modelId="{100FED40-A949-4DDF-BE53-C62958F495FC}" type="presParOf" srcId="{51534F61-38C4-4E8B-A5CD-45563BC8F4F1}" destId="{BA67051D-898A-452F-B161-31FE43EE94AF}" srcOrd="5" destOrd="0" presId="urn:microsoft.com/office/officeart/2018/2/layout/IconVerticalSolidList"/>
    <dgm:cxn modelId="{18D3A907-183A-416A-8706-878A23CCEBFF}" type="presParOf" srcId="{51534F61-38C4-4E8B-A5CD-45563BC8F4F1}" destId="{EB5B3B50-A053-4E8E-85D1-700B7252721B}" srcOrd="6" destOrd="0" presId="urn:microsoft.com/office/officeart/2018/2/layout/IconVerticalSolidList"/>
    <dgm:cxn modelId="{EEBE37ED-9025-4C81-AB50-46875D7A7768}" type="presParOf" srcId="{EB5B3B50-A053-4E8E-85D1-700B7252721B}" destId="{1D47A1AA-FE63-436D-B56C-0BBF9A545A14}" srcOrd="0" destOrd="0" presId="urn:microsoft.com/office/officeart/2018/2/layout/IconVerticalSolidList"/>
    <dgm:cxn modelId="{F8C363BD-D2AF-49E4-937F-8F2E04AAA727}" type="presParOf" srcId="{EB5B3B50-A053-4E8E-85D1-700B7252721B}" destId="{5642FBC5-C0F5-4D23-B3E7-6EE89DD70A4F}" srcOrd="1" destOrd="0" presId="urn:microsoft.com/office/officeart/2018/2/layout/IconVerticalSolidList"/>
    <dgm:cxn modelId="{66E1FF5E-4C16-48AD-8D99-836309AA24CE}" type="presParOf" srcId="{EB5B3B50-A053-4E8E-85D1-700B7252721B}" destId="{17EE5DD4-386F-4D80-B952-B7640C3187F3}" srcOrd="2" destOrd="0" presId="urn:microsoft.com/office/officeart/2018/2/layout/IconVerticalSolidList"/>
    <dgm:cxn modelId="{2C531B57-461F-45FE-B8D7-D74150254E91}" type="presParOf" srcId="{EB5B3B50-A053-4E8E-85D1-700B7252721B}" destId="{2DAB0566-FF98-46E9-BBB6-7B62CCDDCBE0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6BFA307-100D-F046-9D89-B0A2B5DCD839}">
      <dsp:nvSpPr>
        <dsp:cNvPr id="0" name=""/>
        <dsp:cNvSpPr/>
      </dsp:nvSpPr>
      <dsp:spPr>
        <a:xfrm>
          <a:off x="4771051" y="0"/>
          <a:ext cx="1347976" cy="1348044"/>
        </a:xfrm>
        <a:prstGeom prst="circularArrow">
          <a:avLst>
            <a:gd name="adj1" fmla="val 10980"/>
            <a:gd name="adj2" fmla="val 1142322"/>
            <a:gd name="adj3" fmla="val 4500000"/>
            <a:gd name="adj4" fmla="val 10800000"/>
            <a:gd name="adj5" fmla="val 125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5D0706-F24F-464B-B745-9E60C315A62F}">
      <dsp:nvSpPr>
        <dsp:cNvPr id="0" name=""/>
        <dsp:cNvSpPr/>
      </dsp:nvSpPr>
      <dsp:spPr>
        <a:xfrm>
          <a:off x="5068663" y="488220"/>
          <a:ext cx="752247" cy="3759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Dataset from Kaggle</a:t>
          </a:r>
        </a:p>
      </dsp:txBody>
      <dsp:txXfrm>
        <a:off x="5068663" y="488220"/>
        <a:ext cx="752247" cy="375955"/>
      </dsp:txXfrm>
    </dsp:sp>
    <dsp:sp modelId="{9D675CC1-22FF-2B43-A08B-CE9B102D299A}">
      <dsp:nvSpPr>
        <dsp:cNvPr id="0" name=""/>
        <dsp:cNvSpPr/>
      </dsp:nvSpPr>
      <dsp:spPr>
        <a:xfrm>
          <a:off x="4396571" y="774538"/>
          <a:ext cx="1347976" cy="1348044"/>
        </a:xfrm>
        <a:prstGeom prst="leftCircularArrow">
          <a:avLst>
            <a:gd name="adj1" fmla="val 10980"/>
            <a:gd name="adj2" fmla="val 1142322"/>
            <a:gd name="adj3" fmla="val 6300000"/>
            <a:gd name="adj4" fmla="val 18900000"/>
            <a:gd name="adj5" fmla="val 125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5DECA7E-5473-3840-8B48-35376011FBC5}">
      <dsp:nvSpPr>
        <dsp:cNvPr id="0" name=""/>
        <dsp:cNvSpPr/>
      </dsp:nvSpPr>
      <dsp:spPr>
        <a:xfrm>
          <a:off x="4692666" y="1264498"/>
          <a:ext cx="752247" cy="3759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Data Cleansing</a:t>
          </a:r>
        </a:p>
      </dsp:txBody>
      <dsp:txXfrm>
        <a:off x="4692666" y="1264498"/>
        <a:ext cx="752247" cy="375955"/>
      </dsp:txXfrm>
    </dsp:sp>
    <dsp:sp modelId="{E6C73634-5B5A-0441-8BC2-91CB6C4C321D}">
      <dsp:nvSpPr>
        <dsp:cNvPr id="0" name=""/>
        <dsp:cNvSpPr/>
      </dsp:nvSpPr>
      <dsp:spPr>
        <a:xfrm>
          <a:off x="4771051" y="1552557"/>
          <a:ext cx="1347976" cy="1348044"/>
        </a:xfrm>
        <a:prstGeom prst="circularArrow">
          <a:avLst>
            <a:gd name="adj1" fmla="val 10980"/>
            <a:gd name="adj2" fmla="val 1142322"/>
            <a:gd name="adj3" fmla="val 4500000"/>
            <a:gd name="adj4" fmla="val 13500000"/>
            <a:gd name="adj5" fmla="val 125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A41F1D-4AAE-C947-9676-41EFF0807A7F}">
      <dsp:nvSpPr>
        <dsp:cNvPr id="0" name=""/>
        <dsp:cNvSpPr/>
      </dsp:nvSpPr>
      <dsp:spPr>
        <a:xfrm>
          <a:off x="5068663" y="2040342"/>
          <a:ext cx="752247" cy="3759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EDA</a:t>
          </a:r>
        </a:p>
      </dsp:txBody>
      <dsp:txXfrm>
        <a:off x="5068663" y="2040342"/>
        <a:ext cx="752247" cy="375955"/>
      </dsp:txXfrm>
    </dsp:sp>
    <dsp:sp modelId="{A93029C7-C4C3-4342-881B-643923DBBDA2}">
      <dsp:nvSpPr>
        <dsp:cNvPr id="0" name=""/>
        <dsp:cNvSpPr/>
      </dsp:nvSpPr>
      <dsp:spPr>
        <a:xfrm>
          <a:off x="4396571" y="2328400"/>
          <a:ext cx="1347976" cy="1348044"/>
        </a:xfrm>
        <a:prstGeom prst="leftCircularArrow">
          <a:avLst>
            <a:gd name="adj1" fmla="val 10980"/>
            <a:gd name="adj2" fmla="val 1142322"/>
            <a:gd name="adj3" fmla="val 6300000"/>
            <a:gd name="adj4" fmla="val 18900000"/>
            <a:gd name="adj5" fmla="val 125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308145-2A11-AF43-8605-D7EF99C97796}">
      <dsp:nvSpPr>
        <dsp:cNvPr id="0" name=""/>
        <dsp:cNvSpPr/>
      </dsp:nvSpPr>
      <dsp:spPr>
        <a:xfrm>
          <a:off x="4692666" y="2816621"/>
          <a:ext cx="752247" cy="3759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Visualizations</a:t>
          </a:r>
          <a:endParaRPr lang="en-US" sz="1000" kern="1200" dirty="0"/>
        </a:p>
      </dsp:txBody>
      <dsp:txXfrm>
        <a:off x="4692666" y="2816621"/>
        <a:ext cx="752247" cy="375955"/>
      </dsp:txXfrm>
    </dsp:sp>
    <dsp:sp modelId="{C234B8C7-D248-4542-B21C-DF71254366B2}">
      <dsp:nvSpPr>
        <dsp:cNvPr id="0" name=""/>
        <dsp:cNvSpPr/>
      </dsp:nvSpPr>
      <dsp:spPr>
        <a:xfrm>
          <a:off x="4866884" y="3192576"/>
          <a:ext cx="1158081" cy="1158761"/>
        </a:xfrm>
        <a:prstGeom prst="blockArc">
          <a:avLst>
            <a:gd name="adj1" fmla="val 13500000"/>
            <a:gd name="adj2" fmla="val 10800000"/>
            <a:gd name="adj3" fmla="val 1274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67BCB4-D734-264C-96F2-9C8C69C544F0}">
      <dsp:nvSpPr>
        <dsp:cNvPr id="0" name=""/>
        <dsp:cNvSpPr/>
      </dsp:nvSpPr>
      <dsp:spPr>
        <a:xfrm>
          <a:off x="5068663" y="3592899"/>
          <a:ext cx="752247" cy="3759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Models</a:t>
          </a:r>
          <a:endParaRPr lang="en-US" sz="1000" kern="1200" dirty="0"/>
        </a:p>
      </dsp:txBody>
      <dsp:txXfrm>
        <a:off x="5068663" y="3592899"/>
        <a:ext cx="752247" cy="37595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468DEB4-0D1B-4DC2-A919-1D8CC1BDB241}">
      <dsp:nvSpPr>
        <dsp:cNvPr id="0" name=""/>
        <dsp:cNvSpPr/>
      </dsp:nvSpPr>
      <dsp:spPr>
        <a:xfrm>
          <a:off x="0" y="2442"/>
          <a:ext cx="6513603" cy="1238008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2EA73F7-0B05-46EF-9AB1-FADDDEFE09D3}">
      <dsp:nvSpPr>
        <dsp:cNvPr id="0" name=""/>
        <dsp:cNvSpPr/>
      </dsp:nvSpPr>
      <dsp:spPr>
        <a:xfrm>
          <a:off x="374497" y="280994"/>
          <a:ext cx="680904" cy="68090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4E4C6B-C37E-48F4-9822-CEC2BA6E3A74}">
      <dsp:nvSpPr>
        <dsp:cNvPr id="0" name=""/>
        <dsp:cNvSpPr/>
      </dsp:nvSpPr>
      <dsp:spPr>
        <a:xfrm>
          <a:off x="1429899" y="2442"/>
          <a:ext cx="5083704" cy="12380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023" tIns="131023" rIns="131023" bIns="131023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Each Model is constructed that enables us to predict the value of new data considering the training data used to train the model.</a:t>
          </a:r>
        </a:p>
      </dsp:txBody>
      <dsp:txXfrm>
        <a:off x="1429899" y="2442"/>
        <a:ext cx="5083704" cy="1238008"/>
      </dsp:txXfrm>
    </dsp:sp>
    <dsp:sp modelId="{C08AF8AE-FD20-47F9-8A66-3CA76ECA50E2}">
      <dsp:nvSpPr>
        <dsp:cNvPr id="0" name=""/>
        <dsp:cNvSpPr/>
      </dsp:nvSpPr>
      <dsp:spPr>
        <a:xfrm>
          <a:off x="0" y="1549953"/>
          <a:ext cx="6513603" cy="123800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C77729F-800F-4B4D-B675-DFFFCEEB8092}">
      <dsp:nvSpPr>
        <dsp:cNvPr id="0" name=""/>
        <dsp:cNvSpPr/>
      </dsp:nvSpPr>
      <dsp:spPr>
        <a:xfrm>
          <a:off x="374497" y="1828505"/>
          <a:ext cx="680904" cy="68090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95D0BD-45C4-4DB0-8D0D-50B4C933212B}">
      <dsp:nvSpPr>
        <dsp:cNvPr id="0" name=""/>
        <dsp:cNvSpPr/>
      </dsp:nvSpPr>
      <dsp:spPr>
        <a:xfrm>
          <a:off x="1429899" y="1549953"/>
          <a:ext cx="5083704" cy="12380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023" tIns="131023" rIns="131023" bIns="131023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Fit or Train the training data for each model.</a:t>
          </a:r>
        </a:p>
      </dsp:txBody>
      <dsp:txXfrm>
        <a:off x="1429899" y="1549953"/>
        <a:ext cx="5083704" cy="1238008"/>
      </dsp:txXfrm>
    </dsp:sp>
    <dsp:sp modelId="{92BFE96C-BABD-4591-A719-0DE667D466BF}">
      <dsp:nvSpPr>
        <dsp:cNvPr id="0" name=""/>
        <dsp:cNvSpPr/>
      </dsp:nvSpPr>
      <dsp:spPr>
        <a:xfrm>
          <a:off x="0" y="3097464"/>
          <a:ext cx="6513603" cy="1238008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19A00D8-5347-4C13-8EE6-075D54DD7A62}">
      <dsp:nvSpPr>
        <dsp:cNvPr id="0" name=""/>
        <dsp:cNvSpPr/>
      </dsp:nvSpPr>
      <dsp:spPr>
        <a:xfrm>
          <a:off x="374497" y="3376015"/>
          <a:ext cx="680904" cy="68090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4182438-61BC-4503-936A-F6990C3A8639}">
      <dsp:nvSpPr>
        <dsp:cNvPr id="0" name=""/>
        <dsp:cNvSpPr/>
      </dsp:nvSpPr>
      <dsp:spPr>
        <a:xfrm>
          <a:off x="1429899" y="3097464"/>
          <a:ext cx="5083704" cy="12380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023" tIns="131023" rIns="131023" bIns="131023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Evaluate prediction accuracy score for each model.</a:t>
          </a:r>
        </a:p>
      </dsp:txBody>
      <dsp:txXfrm>
        <a:off x="1429899" y="3097464"/>
        <a:ext cx="5083704" cy="1238008"/>
      </dsp:txXfrm>
    </dsp:sp>
    <dsp:sp modelId="{1D47A1AA-FE63-436D-B56C-0BBF9A545A14}">
      <dsp:nvSpPr>
        <dsp:cNvPr id="0" name=""/>
        <dsp:cNvSpPr/>
      </dsp:nvSpPr>
      <dsp:spPr>
        <a:xfrm>
          <a:off x="0" y="4644974"/>
          <a:ext cx="6513603" cy="1238008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642FBC5-C0F5-4D23-B3E7-6EE89DD70A4F}">
      <dsp:nvSpPr>
        <dsp:cNvPr id="0" name=""/>
        <dsp:cNvSpPr/>
      </dsp:nvSpPr>
      <dsp:spPr>
        <a:xfrm>
          <a:off x="374497" y="4923526"/>
          <a:ext cx="680904" cy="68090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AB0566-FF98-46E9-BBB6-7B62CCDDCBE0}">
      <dsp:nvSpPr>
        <dsp:cNvPr id="0" name=""/>
        <dsp:cNvSpPr/>
      </dsp:nvSpPr>
      <dsp:spPr>
        <a:xfrm>
          <a:off x="1429899" y="4644974"/>
          <a:ext cx="5083704" cy="12380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023" tIns="131023" rIns="131023" bIns="131023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Calculate the Root Mean Square Error(RMSE) for each model.</a:t>
          </a:r>
        </a:p>
      </dsp:txBody>
      <dsp:txXfrm>
        <a:off x="1429899" y="4644974"/>
        <a:ext cx="5083704" cy="123800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layout/CircleArrowProcess">
  <dgm:title val=""/>
  <dgm:desc val=""/>
  <dgm:catLst>
    <dgm:cat type="process" pri="16500"/>
    <dgm:cat type="cycle" pri="16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5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0.1144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Parent1" refType="w" fact="0.2368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0822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6678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5164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  <dgm:constr type="l" for="ch" forName="Accent2" refType="w" fact="0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</dgm:constrLst>
          </dgm:if>
          <dgm:if name="Name6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.1479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Parent1" refType="w" fact="0.2656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Accent3" refType="w" fact="0.185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2" refType="w" fact="0.1183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266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2" refType="w" fact="0.532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1" refType="w" fact="0.680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3" refType="w" fact="0.680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7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.1481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Parent1" refType="w" fact="0.2658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1171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2658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1171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6804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5348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6804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5348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  <dgm:constr type="l" for="ch" forName="Accent4" refType="w" fact="0.038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</dgm:constrLst>
          </dgm:if>
          <dgm:if name="Name8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.1481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186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2658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1171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2658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1171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2658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6804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5348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6804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5348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6804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9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.1481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Parent1" refType="w" fact="0.2658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1171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2658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1171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Child1" refType="w" fact="0.6804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5348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6804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5348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Accent5" refType="w" fact="0.1481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038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5" refType="w" fact="0.2658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1171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5" refType="w" fact="0.6804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5348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0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.1481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Parent1" refType="w" fact="0.2658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1171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2658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1171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Child1" refType="w" fact="0.6804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5348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6804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5348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Accent5" refType="w" fact="0.1481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186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5" refType="w" fact="0.2658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1171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2658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5" refType="w" fact="0.6804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5348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6804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14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-0.0407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Accent2" refType="w" fact="0.1533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  <dgm:constr type="l" for="ch" forName="Parent1" refType="w" fact="0.0822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2368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5164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6678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</dgm:constrLst>
          </dgm:if>
          <dgm:if name="Name15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.1479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Accent3" refType="w" fact="0.037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1" refType="w" fact="0.1183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Parent2" refType="w" fact="0.2656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118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1" refType="w" fact="0.532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2" refType="w" fact="0.680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3" refType="w" fact="0.532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16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.1481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Accent4" refType="w" fact="0.186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  <dgm:constr type="l" for="ch" forName="Parent1" refType="w" fact="0.1171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2658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1171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2658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5348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6804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5348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6804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</dgm:constrLst>
          </dgm:if>
          <dgm:if name="Name17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.1481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.1481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0378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1171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2658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1171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2658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1171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5348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6804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5348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6804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5348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18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.1481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.1481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Accent5" refType="w" fact="0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186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1" refType="w" fact="0.1171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2658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1171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2658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Parent5" refType="w" fact="0.1171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2658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1" refType="w" fact="0.5348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6804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5348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6804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Child5" refType="w" fact="0.5348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6804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9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.1481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.1481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Accent5" refType="w" fact="0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.1481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0378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1" refType="w" fact="0.1171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2658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1171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2658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Parent5" refType="w" fact="0.1171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2658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1171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1" refType="w" fact="0.5348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6804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5348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6804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Child5" refType="w" fact="0.5348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6804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5348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0">
            <dgm:if name="Name21" func="var" arg="dir" op="equ" val="norm">
              <dgm:choose name="Name22">
                <dgm:if name="Name23" axis="precedSib" ptType="node" func="cnt" op="equ" val="0">
                  <dgm:choose name="Name24">
                    <dgm:if name="Name25" axis="followSib" ptType="node" func="cnt" op="equ" val="0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150"/>
                          <dgm:adj idx="4" val="180"/>
                          <dgm:adj idx="5" val="0.125"/>
                        </dgm:adjLst>
                      </dgm:shape>
                    </dgm:if>
                    <dgm:else name="Name26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75"/>
                          <dgm:adj idx="4" val="180"/>
                          <dgm:adj idx="5" val="0.125"/>
                        </dgm:adjLst>
                      </dgm:shape>
                    </dgm:else>
                  </dgm:choose>
                </dgm:if>
                <dgm:else name="Name27">
                  <dgm:choose name="Name28">
                    <dgm:if name="Name29" axis="followSib" ptType="node" func="cnt" op="equ" val="0">
                      <dgm:choose name="Name30">
                        <dgm:if name="Name31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2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3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4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5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37"/>
                      </dgm:choose>
                    </dgm:if>
                    <dgm:else name="Name38">
                      <dgm:choose name="Name39">
                        <dgm:if name="Name40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41" axis="precedSib" ptType="node" func="cnt" op="equ" val="1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2" axis="precedSib" ptType="node" func="cnt" op="equ" val="2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3" axis="precedSib" ptType="node" func="cnt" op="equ" val="3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4" axis="precedSib" ptType="node" func="cnt" op="equ" val="4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5" axis="precedSib" ptType="node" func="cnt" op="equ" val="5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47"/>
                      </dgm:choose>
                    </dgm:else>
                  </dgm:choose>
                </dgm:else>
              </dgm:choose>
            </dgm:if>
            <dgm:else name="Name48">
              <dgm:choose name="Name49">
                <dgm:if name="Name50" axis="precedSib" ptType="node" func="cnt" op="equ" val="0">
                  <dgm:choose name="Name51">
                    <dgm:if name="Name52" axis="followSib" ptType="node" func="cnt" op="equ" val="0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30"/>
                          <dgm:adj idx="4" val="0"/>
                          <dgm:adj idx="5" val="0.125"/>
                        </dgm:adjLst>
                      </dgm:shape>
                    </dgm:if>
                    <dgm:else name="Name53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105"/>
                          <dgm:adj idx="4" val="0"/>
                          <dgm:adj idx="5" val="0.125"/>
                        </dgm:adjLst>
                      </dgm:shape>
                    </dgm:else>
                  </dgm:choose>
                </dgm:if>
                <dgm:else name="Name54">
                  <dgm:choose name="Name55">
                    <dgm:if name="Name56" axis="followSib" ptType="node" func="cnt" op="equ" val="0">
                      <dgm:choose name="Name57">
                        <dgm:if name="Name58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59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0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1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2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64"/>
                      </dgm:choose>
                    </dgm:if>
                    <dgm:else name="Name65">
                      <dgm:choose name="Name66">
                        <dgm:if name="Name67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68" axis="precedSib" ptType="node" func="cnt" op="equ" val="1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69" axis="precedSib" ptType="node" func="cnt" op="equ" val="2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0" axis="precedSib" ptType="node" func="cnt" op="equ" val="3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1" axis="precedSib" ptType="node" func="cnt" op="equ" val="4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2" axis="precedSib" ptType="node" func="cnt" op="equ" val="5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74"/>
                      </dgm:choose>
                    </dgm:else>
                  </dgm:choose>
                </dgm:else>
              </dgm:choose>
            </dgm:else>
          </dgm:choose>
          <dgm:presOf/>
        </dgm:layoutNode>
      </dgm:forEach>
    </dgm:forEach>
    <dgm:forEach name="Name75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  <dgm:choose name="Name77">
        <dgm:if name="Name78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79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0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81" ref="accentRepeat"/>
      </dgm:layoutNode>
      <dgm:choose name="Name82">
        <dgm:if name="Name83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choose name="Name87">
        <dgm:if name="Name88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9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91" ref="accentRepeat"/>
      </dgm:layoutNode>
      <dgm:choose name="Name92">
        <dgm:if name="Name9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5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96" ref="accentRepeat"/>
      </dgm:layoutNode>
      <dgm:choose name="Name97">
        <dgm:if name="Name98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9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0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101" ref="accentRepeat"/>
      </dgm:layoutNode>
      <dgm:choose name="Name102">
        <dgm:if name="Name103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4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5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06" ref="accentRepeat"/>
      </dgm:layoutNode>
      <dgm:choose name="Name107">
        <dgm:if name="Name108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9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B8D06E-0969-644B-827D-F760CDF3074C}" type="datetimeFigureOut">
              <a:rPr lang="en-US" smtClean="0"/>
              <a:t>3/16/20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46462C-0551-A54F-8F01-1F6D85550B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404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46462C-0551-A54F-8F01-1F6D85550B4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9252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46462C-0551-A54F-8F01-1F6D85550B4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2025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46462C-0551-A54F-8F01-1F6D85550B4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848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46462C-0551-A54F-8F01-1F6D85550B4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1352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46462C-0551-A54F-8F01-1F6D85550B4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1096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46462C-0551-A54F-8F01-1F6D85550B4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5811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46462C-0551-A54F-8F01-1F6D85550B4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1481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46462C-0551-A54F-8F01-1F6D85550B4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475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58F17-BE43-1F46-8067-F68360B5A2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441137-100F-124C-9E4A-005E04B831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04FD2B-BD8E-0748-9A0E-98F43D838C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5CD89D-C8ED-C04A-A768-F08FD215FA10}" type="datetimeFigureOut">
              <a:rPr lang="en-US" smtClean="0"/>
              <a:t>3/16/20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6395D0-C7C8-7E47-BE73-56B33E762D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101391-FC76-4049-A5DA-830422158E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4508E-2084-5049-9684-17D3F8002D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5951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49F67-9C92-EA48-9126-364F7C5D4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A3770CB-8CE4-8B46-8585-115666CF86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43D71B-AF51-3A46-8538-48EC1DD92B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5CD89D-C8ED-C04A-A768-F08FD215FA10}" type="datetimeFigureOut">
              <a:rPr lang="en-US" smtClean="0"/>
              <a:t>3/16/20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541877-F687-6948-8921-9249CD477E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08A179-58BD-E841-8C91-1C1A40A05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4508E-2084-5049-9684-17D3F8002D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2937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A196251-E3A2-8C4B-85A4-4263262656E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427456E-3327-4D4F-98FA-A505442F40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28276E-CB63-E944-839B-37C7D7556E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5CD89D-C8ED-C04A-A768-F08FD215FA10}" type="datetimeFigureOut">
              <a:rPr lang="en-US" smtClean="0"/>
              <a:t>3/16/20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FB4E8F-7012-8445-88DB-72D67B3385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75768A-8E1B-E040-9ABF-C1A02A9CD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4508E-2084-5049-9684-17D3F8002D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4081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C00E41-0C3F-B640-A973-C0BE91340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E9AEDE-3CAC-B04E-A6CE-23FDC630C3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16EBAC-A986-CF4B-ABED-8F4212AB57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5CD89D-C8ED-C04A-A768-F08FD215FA10}" type="datetimeFigureOut">
              <a:rPr lang="en-US" smtClean="0"/>
              <a:t>3/16/20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8A64D2-91B6-6144-B7AF-CBBBED290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34954F-B4A4-5247-A979-C5162A7A69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4508E-2084-5049-9684-17D3F8002D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6283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DB0ED-A735-054C-8106-0640DD4E45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B62B61-B068-1B4A-AE36-2FE3202410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4C7B60-052A-E14B-AA5E-2538D93FC5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5CD89D-C8ED-C04A-A768-F08FD215FA10}" type="datetimeFigureOut">
              <a:rPr lang="en-US" smtClean="0"/>
              <a:t>3/16/20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102BD5-9BDD-F549-92C9-45A72AD471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ECE09F-2879-1241-A8A9-EF7DC96DA3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4508E-2084-5049-9684-17D3F8002D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6116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D8BE51-7CE2-F441-98D7-48474BC0F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AC1AF5-B57E-3449-AA80-C60D74CEE9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95BA07-8A42-4D49-AC6F-4B5878C36F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48E046-9ECB-E34A-8607-52823BC123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5CD89D-C8ED-C04A-A768-F08FD215FA10}" type="datetimeFigureOut">
              <a:rPr lang="en-US" smtClean="0"/>
              <a:t>3/16/20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FE2EC7-3774-8F41-8D56-78896DF6D4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C96F93-DD66-104F-BAAA-65BACD2CAC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4508E-2084-5049-9684-17D3F8002D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2631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5BE9B0-7877-D64A-895B-1FD17B4F19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C36E61-7E17-F542-8234-9446E0ACDD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AED489-5C73-614C-BF6A-A2CF9696DC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16DE46-4E08-C34F-A936-6F4C1118D0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884724C-2302-5744-B6CA-B0C7E8C0E32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785500F-1EB1-774D-B29D-7E1B4669E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5CD89D-C8ED-C04A-A768-F08FD215FA10}" type="datetimeFigureOut">
              <a:rPr lang="en-US" smtClean="0"/>
              <a:t>3/16/20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E3646B6-6A4D-7F4F-9C02-B4FB671FA4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984AF1C-1CBC-AB47-9115-C560DEE0F8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4508E-2084-5049-9684-17D3F8002D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9590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67FF2-653D-9C4F-B02C-5F2C118ED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CDB60B3-84E1-D74B-A04A-D61B14829B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5CD89D-C8ED-C04A-A768-F08FD215FA10}" type="datetimeFigureOut">
              <a:rPr lang="en-US" smtClean="0"/>
              <a:t>3/16/20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3D3E24-6B40-4F4D-AA8B-3CAEB368C2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B6169F-D736-8B4E-9774-3FA9B1AEA1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4508E-2084-5049-9684-17D3F8002D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2379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D742D37-1125-614F-80C3-1F255E7497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5CD89D-C8ED-C04A-A768-F08FD215FA10}" type="datetimeFigureOut">
              <a:rPr lang="en-US" smtClean="0"/>
              <a:t>3/16/20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80AFC7C-16E2-254F-92D0-A05740953B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3141EF-03DA-6B4C-9FDC-745BBA0AB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4508E-2084-5049-9684-17D3F8002D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2441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D8A491-A5E6-8944-B0E9-E8FC797002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669773-9600-7B46-A0D3-414AA76278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A4A71A-451B-8641-9B06-C701A310B6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05B99B-43E3-D34E-A52F-498C74766E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5CD89D-C8ED-C04A-A768-F08FD215FA10}" type="datetimeFigureOut">
              <a:rPr lang="en-US" smtClean="0"/>
              <a:t>3/16/20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B623BA-A028-A347-93A4-B74F749B23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B06F6F-A1DB-8A49-8139-9927703460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4508E-2084-5049-9684-17D3F8002D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8696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0C1536-5A1D-7D48-A61C-BEBA9641AF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17236D8-B4FA-5941-8469-5D04FF48ECD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9651F9-027A-6146-8A98-6513B7D1BE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E41172-C09D-094F-9F8B-7F4019ABB5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5CD89D-C8ED-C04A-A768-F08FD215FA10}" type="datetimeFigureOut">
              <a:rPr lang="en-US" smtClean="0"/>
              <a:t>3/16/20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CA5CA6-B02D-AE46-9330-65A241D935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27543D-1FF5-DE41-A17A-0E47B005F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4508E-2084-5049-9684-17D3F8002D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1637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B15B326-13BE-C34E-B69D-90278B0C8E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E6F1C4-14CA-BF48-A516-A757C88BD8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2B5F28-39E3-DA47-8A1E-E51A4285B1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5CD89D-C8ED-C04A-A768-F08FD215FA10}" type="datetimeFigureOut">
              <a:rPr lang="en-US" smtClean="0"/>
              <a:t>3/16/20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381775-86C0-9E4B-B60F-C1EAF333B9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B8CD0A-CFB3-6C49-8221-01B50209E5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54508E-2084-5049-9684-17D3F8002D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7662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scikit-learn.org/stable/modules/generated/sklearn.model_selection.RandomizedSearchCV.html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tif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orgesleka/used-cars-database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sitting, table, red&#10;&#10;Description automatically generated">
            <a:extLst>
              <a:ext uri="{FF2B5EF4-FFF2-40B4-BE49-F238E27FC236}">
                <a16:creationId xmlns:a16="http://schemas.microsoft.com/office/drawing/2014/main" id="{82C982D1-852D-3247-8BDB-5F722FE79E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41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1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5" name="Google Shape;66;p13">
            <a:extLst>
              <a:ext uri="{FF2B5EF4-FFF2-40B4-BE49-F238E27FC236}">
                <a16:creationId xmlns:a16="http://schemas.microsoft.com/office/drawing/2014/main" id="{F3F22FAA-D977-9D41-935A-17332C5D95D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022021" y="3231931"/>
            <a:ext cx="3852041" cy="1834056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marL="0" lvl="0" indent="0" algn="ctr">
              <a:spcAft>
                <a:spcPts val="0"/>
              </a:spcAft>
            </a:pPr>
            <a:r>
              <a:rPr lang="en-US" sz="4000" dirty="0"/>
              <a:t>USED CAR PRICE PREDICTION</a:t>
            </a:r>
          </a:p>
        </p:txBody>
      </p:sp>
      <p:sp>
        <p:nvSpPr>
          <p:cNvPr id="6" name="Google Shape;67;p13">
            <a:extLst>
              <a:ext uri="{FF2B5EF4-FFF2-40B4-BE49-F238E27FC236}">
                <a16:creationId xmlns:a16="http://schemas.microsoft.com/office/drawing/2014/main" id="{1DA2AECB-4B35-DD4D-B460-F75302224716}"/>
              </a:ext>
            </a:extLst>
          </p:cNvPr>
          <p:cNvSpPr txBox="1">
            <a:spLocks/>
          </p:cNvSpPr>
          <p:nvPr/>
        </p:nvSpPr>
        <p:spPr>
          <a:xfrm>
            <a:off x="7782910" y="5242675"/>
            <a:ext cx="4330262" cy="683284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Aft>
                <a:spcPts val="600"/>
              </a:spcAft>
              <a:buNone/>
            </a:pPr>
            <a:r>
              <a:rPr lang="en-US" sz="1900"/>
              <a:t>By Spandana, Madhu, Sudharshan, Divya</a:t>
            </a:r>
          </a:p>
        </p:txBody>
      </p:sp>
      <p:cxnSp>
        <p:nvCxnSpPr>
          <p:cNvPr id="22" name="Straight Connector 12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60879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345D93D-E49D-1B42-B20C-4EF9AE9C1C56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  <a:solidFill>
            <a:srgbClr val="0070C0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Summary Statistics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99185242-B049-854B-8F4B-9501D0E04B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47824" y="1959542"/>
            <a:ext cx="9610725" cy="3810227"/>
          </a:xfrm>
        </p:spPr>
      </p:pic>
    </p:spTree>
    <p:extLst>
      <p:ext uri="{BB962C8B-B14F-4D97-AF65-F5344CB8AC3E}">
        <p14:creationId xmlns:p14="http://schemas.microsoft.com/office/powerpoint/2010/main" val="25684048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032F7E6D-08BE-BA4C-B437-738785ECBB5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080585"/>
            <a:ext cx="10515600" cy="4507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28FEABD-0B96-2443-9D09-7E37FDAE0CC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solidFill>
            <a:srgbClr val="0070C0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Correlation Heat Map</a:t>
            </a:r>
          </a:p>
        </p:txBody>
      </p:sp>
    </p:spTree>
    <p:extLst>
      <p:ext uri="{BB962C8B-B14F-4D97-AF65-F5344CB8AC3E}">
        <p14:creationId xmlns:p14="http://schemas.microsoft.com/office/powerpoint/2010/main" val="18677740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9DDD1DC-C59D-7A4E-B1E0-670DCB71D7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053641"/>
            <a:ext cx="3669161" cy="276009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Models Used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128DFA-3BCD-EF47-9772-C0A70C802D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801866"/>
            <a:ext cx="5306084" cy="5230634"/>
          </a:xfrm>
        </p:spPr>
        <p:txBody>
          <a:bodyPr anchor="ctr">
            <a:normAutofit/>
          </a:bodyPr>
          <a:lstStyle/>
          <a:p>
            <a:pPr marL="285750" indent="-285750">
              <a:spcAft>
                <a:spcPts val="1600"/>
              </a:spcAft>
            </a:pPr>
            <a:r>
              <a:rPr lang="en-US" sz="2400" dirty="0">
                <a:solidFill>
                  <a:srgbClr val="000000"/>
                </a:solidFill>
              </a:rPr>
              <a:t>Linear Regression Model</a:t>
            </a:r>
          </a:p>
          <a:p>
            <a:pPr marL="285750" indent="-285750">
              <a:spcAft>
                <a:spcPts val="1600"/>
              </a:spcAft>
            </a:pPr>
            <a:r>
              <a:rPr lang="en-US" sz="2400" dirty="0" err="1">
                <a:solidFill>
                  <a:srgbClr val="000000"/>
                </a:solidFill>
              </a:rPr>
              <a:t>K_Nearest</a:t>
            </a:r>
            <a:r>
              <a:rPr lang="en-US" sz="2400" dirty="0">
                <a:solidFill>
                  <a:srgbClr val="000000"/>
                </a:solidFill>
              </a:rPr>
              <a:t> Neighbors Model</a:t>
            </a:r>
          </a:p>
          <a:p>
            <a:pPr marL="285750" indent="-285750">
              <a:spcAft>
                <a:spcPts val="1600"/>
              </a:spcAft>
            </a:pPr>
            <a:r>
              <a:rPr lang="en-US" sz="2400" dirty="0">
                <a:solidFill>
                  <a:srgbClr val="000000"/>
                </a:solidFill>
              </a:rPr>
              <a:t>Artificial Neural Network – MLP Regressor</a:t>
            </a:r>
          </a:p>
          <a:p>
            <a:pPr marL="285750" indent="-285750">
              <a:spcAft>
                <a:spcPts val="1600"/>
              </a:spcAft>
            </a:pPr>
            <a:r>
              <a:rPr lang="en-US" sz="2400" dirty="0">
                <a:solidFill>
                  <a:srgbClr val="000000"/>
                </a:solidFill>
              </a:rPr>
              <a:t>Decision Tree Regression Model</a:t>
            </a:r>
          </a:p>
          <a:p>
            <a:pPr marL="285750" indent="-285750">
              <a:spcAft>
                <a:spcPts val="1600"/>
              </a:spcAft>
            </a:pPr>
            <a:r>
              <a:rPr lang="en-US" sz="2400" dirty="0">
                <a:solidFill>
                  <a:srgbClr val="000000"/>
                </a:solidFill>
              </a:rPr>
              <a:t>Random Forest Regression Model</a:t>
            </a:r>
          </a:p>
          <a:p>
            <a:endParaRPr lang="en-US" sz="2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91173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27D15F9-FBA9-45B6-A1EE-7E26109074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49D845D-9A57-49AC-9523-BB0D6DA6FE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09710" y="635715"/>
            <a:ext cx="11142208" cy="2482136"/>
            <a:chOff x="409710" y="635715"/>
            <a:chExt cx="11142208" cy="2482136"/>
          </a:xfrm>
        </p:grpSpPr>
        <p:sp>
          <p:nvSpPr>
            <p:cNvPr id="13" name="Freeform 44">
              <a:extLst>
                <a:ext uri="{FF2B5EF4-FFF2-40B4-BE49-F238E27FC236}">
                  <a16:creationId xmlns:a16="http://schemas.microsoft.com/office/drawing/2014/main" id="{3348EFE1-9D21-4DC0-8EC9-C887670613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23203" y="635716"/>
              <a:ext cx="328612" cy="1742360"/>
            </a:xfrm>
            <a:custGeom>
              <a:avLst/>
              <a:gdLst>
                <a:gd name="T0" fmla="*/ 207 w 207"/>
                <a:gd name="T1" fmla="*/ 987 h 1114"/>
                <a:gd name="T2" fmla="*/ 0 w 207"/>
                <a:gd name="T3" fmla="*/ 1114 h 1114"/>
                <a:gd name="T4" fmla="*/ 0 w 207"/>
                <a:gd name="T5" fmla="*/ 127 h 1114"/>
                <a:gd name="T6" fmla="*/ 207 w 207"/>
                <a:gd name="T7" fmla="*/ 0 h 1114"/>
                <a:gd name="T8" fmla="*/ 207 w 207"/>
                <a:gd name="T9" fmla="*/ 987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1114">
                  <a:moveTo>
                    <a:pt x="207" y="987"/>
                  </a:moveTo>
                  <a:lnTo>
                    <a:pt x="0" y="1114"/>
                  </a:lnTo>
                  <a:lnTo>
                    <a:pt x="0" y="127"/>
                  </a:lnTo>
                  <a:lnTo>
                    <a:pt x="207" y="0"/>
                  </a:lnTo>
                  <a:lnTo>
                    <a:pt x="207" y="987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45">
              <a:extLst>
                <a:ext uri="{FF2B5EF4-FFF2-40B4-BE49-F238E27FC236}">
                  <a16:creationId xmlns:a16="http://schemas.microsoft.com/office/drawing/2014/main" id="{D9CD0CF4-76F6-470E-A8EF-DD74FC196C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1022350"/>
              <a:ext cx="709612" cy="2095501"/>
            </a:xfrm>
            <a:custGeom>
              <a:avLst/>
              <a:gdLst>
                <a:gd name="T0" fmla="*/ 447 w 447"/>
                <a:gd name="T1" fmla="*/ 1363 h 1363"/>
                <a:gd name="T2" fmla="*/ 0 w 447"/>
                <a:gd name="T3" fmla="*/ 987 h 1363"/>
                <a:gd name="T4" fmla="*/ 0 w 447"/>
                <a:gd name="T5" fmla="*/ 0 h 1363"/>
                <a:gd name="T6" fmla="*/ 447 w 447"/>
                <a:gd name="T7" fmla="*/ 376 h 1363"/>
                <a:gd name="T8" fmla="*/ 447 w 447"/>
                <a:gd name="T9" fmla="*/ 1363 h 1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7" h="1363">
                  <a:moveTo>
                    <a:pt x="447" y="1363"/>
                  </a:moveTo>
                  <a:lnTo>
                    <a:pt x="0" y="987"/>
                  </a:lnTo>
                  <a:lnTo>
                    <a:pt x="0" y="0"/>
                  </a:lnTo>
                  <a:lnTo>
                    <a:pt x="447" y="376"/>
                  </a:lnTo>
                  <a:lnTo>
                    <a:pt x="447" y="1363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46">
              <a:extLst>
                <a:ext uri="{FF2B5EF4-FFF2-40B4-BE49-F238E27FC236}">
                  <a16:creationId xmlns:a16="http://schemas.microsoft.com/office/drawing/2014/main" id="{71645EB6-7E0C-491E-9A5B-C25E80A64A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837744"/>
              <a:ext cx="403225" cy="1705431"/>
            </a:xfrm>
            <a:custGeom>
              <a:avLst/>
              <a:gdLst>
                <a:gd name="T0" fmla="*/ 254 w 254"/>
                <a:gd name="T1" fmla="*/ 987 h 1109"/>
                <a:gd name="T2" fmla="*/ 0 w 254"/>
                <a:gd name="T3" fmla="*/ 1109 h 1109"/>
                <a:gd name="T4" fmla="*/ 0 w 254"/>
                <a:gd name="T5" fmla="*/ 119 h 1109"/>
                <a:gd name="T6" fmla="*/ 254 w 254"/>
                <a:gd name="T7" fmla="*/ 0 h 1109"/>
                <a:gd name="T8" fmla="*/ 254 w 254"/>
                <a:gd name="T9" fmla="*/ 987 h 1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4" h="1109">
                  <a:moveTo>
                    <a:pt x="254" y="987"/>
                  </a:moveTo>
                  <a:lnTo>
                    <a:pt x="0" y="1109"/>
                  </a:lnTo>
                  <a:lnTo>
                    <a:pt x="0" y="119"/>
                  </a:lnTo>
                  <a:lnTo>
                    <a:pt x="254" y="0"/>
                  </a:lnTo>
                  <a:lnTo>
                    <a:pt x="254" y="98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47">
              <a:extLst>
                <a:ext uri="{FF2B5EF4-FFF2-40B4-BE49-F238E27FC236}">
                  <a16:creationId xmlns:a16="http://schemas.microsoft.com/office/drawing/2014/main" id="{D20E5CAC-62A4-48E1-9F9F-1F81766831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660" y="640894"/>
              <a:ext cx="168275" cy="1713195"/>
            </a:xfrm>
            <a:custGeom>
              <a:avLst/>
              <a:gdLst>
                <a:gd name="T0" fmla="*/ 106 w 106"/>
                <a:gd name="T1" fmla="*/ 1114 h 1114"/>
                <a:gd name="T2" fmla="*/ 0 w 106"/>
                <a:gd name="T3" fmla="*/ 1005 h 1114"/>
                <a:gd name="T4" fmla="*/ 0 w 106"/>
                <a:gd name="T5" fmla="*/ 0 h 1114"/>
                <a:gd name="T6" fmla="*/ 106 w 106"/>
                <a:gd name="T7" fmla="*/ 110 h 1114"/>
                <a:gd name="T8" fmla="*/ 106 w 106"/>
                <a:gd name="T9" fmla="*/ 1114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1114">
                  <a:moveTo>
                    <a:pt x="106" y="1114"/>
                  </a:moveTo>
                  <a:lnTo>
                    <a:pt x="0" y="1005"/>
                  </a:lnTo>
                  <a:lnTo>
                    <a:pt x="0" y="0"/>
                  </a:lnTo>
                  <a:lnTo>
                    <a:pt x="106" y="110"/>
                  </a:lnTo>
                  <a:lnTo>
                    <a:pt x="106" y="111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53A11D2-F06B-447E-96A7-27A21A8FA6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055" y="635715"/>
              <a:ext cx="10907863" cy="154145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F37B4FB-F4D2-5D44-9320-5EFE5122C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7280" y="759805"/>
            <a:ext cx="10306520" cy="1325563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Training Set and Test Set</a:t>
            </a:r>
          </a:p>
        </p:txBody>
      </p:sp>
      <p:pic>
        <p:nvPicPr>
          <p:cNvPr id="7" name="Graphic 6" descr="Test Plan">
            <a:extLst>
              <a:ext uri="{FF2B5EF4-FFF2-40B4-BE49-F238E27FC236}">
                <a16:creationId xmlns:a16="http://schemas.microsoft.com/office/drawing/2014/main" id="{169F85EE-80BD-4AF5-B2E8-8CF32A6761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24902" y="2669172"/>
            <a:ext cx="3209779" cy="3209779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306142-7180-7243-B917-8BF5820A5D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5569" y="2494450"/>
            <a:ext cx="5471529" cy="3563159"/>
          </a:xfrm>
        </p:spPr>
        <p:txBody>
          <a:bodyPr>
            <a:normAutofit/>
          </a:bodyPr>
          <a:lstStyle/>
          <a:p>
            <a:pPr marL="285750" indent="-285750">
              <a:spcAft>
                <a:spcPts val="1600"/>
              </a:spcAft>
            </a:pPr>
            <a:r>
              <a:rPr lang="en-US" sz="2400" dirty="0"/>
              <a:t>Data has been divided into training and test data.</a:t>
            </a:r>
          </a:p>
          <a:p>
            <a:pPr marL="285750" indent="-285750">
              <a:spcAft>
                <a:spcPts val="1600"/>
              </a:spcAft>
            </a:pPr>
            <a:r>
              <a:rPr lang="en-US" sz="2400" dirty="0"/>
              <a:t>80% of train data</a:t>
            </a:r>
          </a:p>
          <a:p>
            <a:pPr marL="285750" indent="-285750">
              <a:spcAft>
                <a:spcPts val="1600"/>
              </a:spcAft>
            </a:pPr>
            <a:r>
              <a:rPr lang="en-US" sz="2400" dirty="0"/>
              <a:t>20% of test data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6372280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56AA86E-76EB-A94B-9CEC-0865E37E58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Model Building</a:t>
            </a: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D434624B-DB4E-4683-96AD-CC930FB7921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07690751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587359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31C6280-E312-654F-BBBE-043ADED0FC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solidFill>
            <a:srgbClr val="0070C0"/>
          </a:solidFill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Linear Regression Model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3D58273-F008-8E4C-AFEC-15E44A83C8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193925"/>
            <a:ext cx="10515600" cy="429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1525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31C6280-E312-654F-BBBE-043ADED0FC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solidFill>
            <a:srgbClr val="0070C0"/>
          </a:solidFill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K-Nearest Neighbors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20CDC9E-2FF6-084D-911C-062FB670D4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057400"/>
            <a:ext cx="10515600" cy="427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5412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31C6280-E312-654F-BBBE-043ADED0FC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solidFill>
            <a:srgbClr val="0070C0"/>
          </a:solidFill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Artificial Neural Network – MLP Regressor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352A3A2-AAF0-994E-8C74-24AA415864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022475"/>
            <a:ext cx="10515600" cy="447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0608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31C6280-E312-654F-BBBE-043ADED0FC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solidFill>
            <a:srgbClr val="0070C0"/>
          </a:solidFill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Decision Tree Regression Model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E481E9-03BC-EA49-9FDE-61584FD931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085975"/>
            <a:ext cx="10248900" cy="4135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3885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31C6280-E312-654F-BBBE-043ADED0FC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solidFill>
            <a:srgbClr val="0070C0"/>
          </a:solidFill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Random Forest Regression Model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096BAEC-DCEA-2A4A-A484-14526AEE35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228850"/>
            <a:ext cx="10515599" cy="4079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2748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ADC9C96-36F1-8144-84B1-0A3D0E2623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053641"/>
            <a:ext cx="3669161" cy="2760098"/>
          </a:xfrm>
        </p:spPr>
        <p:txBody>
          <a:bodyPr>
            <a:normAutofit/>
          </a:bodyPr>
          <a:lstStyle/>
          <a:p>
            <a:r>
              <a:rPr lang="en">
                <a:solidFill>
                  <a:srgbClr val="FFFFFF"/>
                </a:solidFill>
              </a:rPr>
              <a:t>Motivation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AAE1D8-177E-6546-B05C-441519AEA1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801866"/>
            <a:ext cx="5306084" cy="5230634"/>
          </a:xfrm>
        </p:spPr>
        <p:txBody>
          <a:bodyPr anchor="ctr">
            <a:normAutofit lnSpcReduction="10000"/>
          </a:bodyPr>
          <a:lstStyle/>
          <a:p>
            <a:pPr>
              <a:spcAft>
                <a:spcPts val="600"/>
              </a:spcAft>
            </a:pPr>
            <a:r>
              <a:rPr lang="en-US" sz="2200" dirty="0">
                <a:solidFill>
                  <a:srgbClr val="000000"/>
                </a:solidFill>
              </a:rPr>
              <a:t>“</a:t>
            </a:r>
            <a:r>
              <a:rPr lang="en-US" sz="2200" b="1" i="1" dirty="0">
                <a:solidFill>
                  <a:srgbClr val="000000"/>
                </a:solidFill>
              </a:rPr>
              <a:t>Autos sales</a:t>
            </a:r>
            <a:r>
              <a:rPr lang="en-US" sz="2200" dirty="0">
                <a:solidFill>
                  <a:srgbClr val="000000"/>
                </a:solidFill>
              </a:rPr>
              <a:t>” is one of the major producers of domestic automobiles report sales.</a:t>
            </a:r>
          </a:p>
          <a:p>
            <a:pPr>
              <a:spcAft>
                <a:spcPts val="600"/>
              </a:spcAft>
            </a:pPr>
            <a:r>
              <a:rPr lang="en-US" sz="2200" dirty="0">
                <a:solidFill>
                  <a:srgbClr val="000000"/>
                </a:solidFill>
              </a:rPr>
              <a:t>Car price prediction especially when the car is used and not coming direct from the factory, is both a critical and important task.</a:t>
            </a:r>
          </a:p>
          <a:p>
            <a:pPr>
              <a:spcAft>
                <a:spcPts val="600"/>
              </a:spcAft>
            </a:pPr>
            <a:r>
              <a:rPr lang="en-US" sz="2200" dirty="0">
                <a:solidFill>
                  <a:srgbClr val="000000"/>
                </a:solidFill>
              </a:rPr>
              <a:t>There is a need of accurate price prediction mechanism for the used cars which can express the changes in economy precisely.</a:t>
            </a:r>
          </a:p>
          <a:p>
            <a:pPr>
              <a:spcAft>
                <a:spcPts val="600"/>
              </a:spcAft>
            </a:pPr>
            <a:r>
              <a:rPr lang="en-US" sz="2200" dirty="0">
                <a:solidFill>
                  <a:srgbClr val="000000"/>
                </a:solidFill>
              </a:rPr>
              <a:t>Prediction techniques of machine learning can be helpful in this regard.</a:t>
            </a:r>
          </a:p>
          <a:p>
            <a:pPr>
              <a:spcAft>
                <a:spcPts val="600"/>
              </a:spcAft>
            </a:pPr>
            <a:r>
              <a:rPr lang="en-US" sz="2200" dirty="0">
                <a:solidFill>
                  <a:srgbClr val="000000"/>
                </a:solidFill>
              </a:rPr>
              <a:t>It is common to lease a car in many countries rather then buying a new car.</a:t>
            </a:r>
          </a:p>
          <a:p>
            <a:pPr marL="457200" lvl="0" indent="-342900">
              <a:spcBef>
                <a:spcPts val="0"/>
              </a:spcBef>
              <a:spcAft>
                <a:spcPts val="600"/>
              </a:spcAft>
              <a:buSzPts val="1800"/>
              <a:buChar char="-"/>
            </a:pPr>
            <a:endParaRPr lang="en-US" sz="2200" dirty="0">
              <a:solidFill>
                <a:srgbClr val="000000"/>
              </a:solidFill>
            </a:endParaRPr>
          </a:p>
          <a:p>
            <a:pPr marL="114300" lvl="0" indent="0">
              <a:spcBef>
                <a:spcPts val="0"/>
              </a:spcBef>
              <a:spcAft>
                <a:spcPts val="600"/>
              </a:spcAft>
              <a:buSzPts val="1800"/>
              <a:buNone/>
            </a:pPr>
            <a:endParaRPr lang="en-US" sz="22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22449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31C6280-E312-654F-BBBE-043ADED0FC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solidFill>
            <a:srgbClr val="0070C0"/>
          </a:solidFill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Comparisons of All Models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13B4A15-D843-E346-8C8A-33ACA7F789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2151062"/>
            <a:ext cx="10515599" cy="4078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1060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D41CCBED-E4E1-4997-A072-94D325AE3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09599"/>
            <a:ext cx="12192000" cy="62484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500785-6A2A-1E4B-A72B-6432E2F997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5434228"/>
            <a:ext cx="10640754" cy="77584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Summaries of Training and Test Data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227F50A4-96DC-44F7-8805-D1713FA4CA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716" b="33968"/>
          <a:stretch/>
        </p:blipFill>
        <p:spPr>
          <a:xfrm flipV="1">
            <a:off x="0" y="4030580"/>
            <a:ext cx="12192000" cy="1393277"/>
          </a:xfrm>
          <a:custGeom>
            <a:avLst/>
            <a:gdLst>
              <a:gd name="connsiteX0" fmla="*/ 0 w 12192000"/>
              <a:gd name="connsiteY0" fmla="*/ 0 h 3049325"/>
              <a:gd name="connsiteX1" fmla="*/ 12192000 w 12192000"/>
              <a:gd name="connsiteY1" fmla="*/ 0 h 3049325"/>
              <a:gd name="connsiteX2" fmla="*/ 12192000 w 12192000"/>
              <a:gd name="connsiteY2" fmla="*/ 3049325 h 3049325"/>
              <a:gd name="connsiteX3" fmla="*/ 0 w 12192000"/>
              <a:gd name="connsiteY3" fmla="*/ 3049325 h 3049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049325">
                <a:moveTo>
                  <a:pt x="0" y="0"/>
                </a:moveTo>
                <a:lnTo>
                  <a:pt x="12192000" y="0"/>
                </a:lnTo>
                <a:lnTo>
                  <a:pt x="12192000" y="3049325"/>
                </a:lnTo>
                <a:lnTo>
                  <a:pt x="0" y="3049325"/>
                </a:lnTo>
                <a:close/>
              </a:path>
            </a:pathLst>
          </a:cu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7657922F-06FC-4A81-9EC2-4047535D13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417495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0410D6DE-50A6-674E-8453-2075133813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8692804"/>
              </p:ext>
            </p:extLst>
          </p:nvPr>
        </p:nvGraphicFramePr>
        <p:xfrm>
          <a:off x="818048" y="794402"/>
          <a:ext cx="10555907" cy="28869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67780">
                  <a:extLst>
                    <a:ext uri="{9D8B030D-6E8A-4147-A177-3AD203B41FA5}">
                      <a16:colId xmlns:a16="http://schemas.microsoft.com/office/drawing/2014/main" val="259361935"/>
                    </a:ext>
                  </a:extLst>
                </a:gridCol>
                <a:gridCol w="1966263">
                  <a:extLst>
                    <a:ext uri="{9D8B030D-6E8A-4147-A177-3AD203B41FA5}">
                      <a16:colId xmlns:a16="http://schemas.microsoft.com/office/drawing/2014/main" val="190533627"/>
                    </a:ext>
                  </a:extLst>
                </a:gridCol>
                <a:gridCol w="3688894">
                  <a:extLst>
                    <a:ext uri="{9D8B030D-6E8A-4147-A177-3AD203B41FA5}">
                      <a16:colId xmlns:a16="http://schemas.microsoft.com/office/drawing/2014/main" val="879523614"/>
                    </a:ext>
                  </a:extLst>
                </a:gridCol>
                <a:gridCol w="3032970">
                  <a:extLst>
                    <a:ext uri="{9D8B030D-6E8A-4147-A177-3AD203B41FA5}">
                      <a16:colId xmlns:a16="http://schemas.microsoft.com/office/drawing/2014/main" val="2705945123"/>
                    </a:ext>
                  </a:extLst>
                </a:gridCol>
              </a:tblGrid>
              <a:tr h="379993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Models</a:t>
                      </a:r>
                      <a:endParaRPr lang="en-US" sz="20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807" marR="15807" marT="1580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Accuracy (%)</a:t>
                      </a:r>
                      <a:endParaRPr lang="en-US" sz="20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807" marR="15807" marT="1580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Root Mean Square Error</a:t>
                      </a:r>
                      <a:endParaRPr lang="en-US" sz="20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807" marR="15807" marT="1580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Mean Absolute Error</a:t>
                      </a:r>
                      <a:endParaRPr lang="en-US" sz="20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807" marR="15807" marT="15807" marB="0" anchor="b"/>
                </a:tc>
                <a:extLst>
                  <a:ext uri="{0D108BD9-81ED-4DB2-BD59-A6C34878D82A}">
                    <a16:rowId xmlns:a16="http://schemas.microsoft.com/office/drawing/2014/main" val="1482287324"/>
                  </a:ext>
                </a:extLst>
              </a:tr>
              <a:tr h="683481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Linear Regression 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807" marR="15807" marT="1580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71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807" marR="15807" marT="1580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dirty="0"/>
                        <a:t>3973.27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807" marR="15807" marT="1580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dirty="0"/>
                        <a:t>2748.941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807" marR="15807" marT="15807" marB="0" anchor="b"/>
                </a:tc>
                <a:extLst>
                  <a:ext uri="{0D108BD9-81ED-4DB2-BD59-A6C34878D82A}">
                    <a16:rowId xmlns:a16="http://schemas.microsoft.com/office/drawing/2014/main" val="1603614127"/>
                  </a:ext>
                </a:extLst>
              </a:tr>
              <a:tr h="379993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K-Neighbors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807" marR="15807" marT="1580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88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807" marR="15807" marT="1580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dirty="0"/>
                        <a:t>2623.52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807" marR="15807" marT="1580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dirty="0"/>
                        <a:t>1406.71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807" marR="15807" marT="15807" marB="0" anchor="b"/>
                </a:tc>
                <a:extLst>
                  <a:ext uri="{0D108BD9-81ED-4DB2-BD59-A6C34878D82A}">
                    <a16:rowId xmlns:a16="http://schemas.microsoft.com/office/drawing/2014/main" val="3840422084"/>
                  </a:ext>
                </a:extLst>
              </a:tr>
              <a:tr h="683481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Artificial Neural Networks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807" marR="15807" marT="1580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77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807" marR="15807" marT="1580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dirty="0"/>
                        <a:t>3562.16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807" marR="15807" marT="1580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dirty="0"/>
                        <a:t>2230.81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807" marR="15807" marT="15807" marB="0" anchor="b"/>
                </a:tc>
                <a:extLst>
                  <a:ext uri="{0D108BD9-81ED-4DB2-BD59-A6C34878D82A}">
                    <a16:rowId xmlns:a16="http://schemas.microsoft.com/office/drawing/2014/main" val="1478165856"/>
                  </a:ext>
                </a:extLst>
              </a:tr>
              <a:tr h="379993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Decision Tree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807" marR="15807" marT="1580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87.5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807" marR="15807" marT="1580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dirty="0"/>
                        <a:t>2628.01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807" marR="15807" marT="15807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dirty="0"/>
                        <a:t>1587.78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807" marR="15807" marT="15807" marB="0" anchor="b"/>
                </a:tc>
                <a:extLst>
                  <a:ext uri="{0D108BD9-81ED-4DB2-BD59-A6C34878D82A}">
                    <a16:rowId xmlns:a16="http://schemas.microsoft.com/office/drawing/2014/main" val="1036168627"/>
                  </a:ext>
                </a:extLst>
              </a:tr>
              <a:tr h="379993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Random Forest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807" marR="15807" marT="15807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93.4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807" marR="15807" marT="15807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dirty="0"/>
                        <a:t>1943.22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807" marR="15807" marT="15807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dirty="0"/>
                        <a:t>1101.34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807" marR="15807" marT="15807" marB="0" anchor="b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26169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725184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72F077B-27E4-2D4D-910A-6B58FAB1F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053641"/>
            <a:ext cx="3669161" cy="2760098"/>
          </a:xfrm>
        </p:spPr>
        <p:txBody>
          <a:bodyPr>
            <a:normAutofit/>
          </a:bodyPr>
          <a:lstStyle/>
          <a:p>
            <a:r>
              <a:rPr lang="en">
                <a:solidFill>
                  <a:srgbClr val="FFFFFF"/>
                </a:solidFill>
              </a:rPr>
              <a:t>Potential Uses and Application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E4BC1A-FD1E-A449-9948-7B0A2830CF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801866"/>
            <a:ext cx="5306084" cy="5230634"/>
          </a:xfrm>
        </p:spPr>
        <p:txBody>
          <a:bodyPr anchor="ctr">
            <a:normAutofit/>
          </a:bodyPr>
          <a:lstStyle/>
          <a:p>
            <a:pPr marL="546100" indent="-342900">
              <a:buSzPts val="2200"/>
            </a:pPr>
            <a:r>
              <a:rPr lang="en-US" sz="2400" dirty="0">
                <a:solidFill>
                  <a:srgbClr val="000000"/>
                </a:solidFill>
              </a:rPr>
              <a:t>Developing countries adopt lease culture instead of buying a car due to affordability. </a:t>
            </a:r>
          </a:p>
          <a:p>
            <a:pPr marL="203200" indent="0">
              <a:buSzPts val="2200"/>
              <a:buNone/>
            </a:pPr>
            <a:endParaRPr lang="en-US" sz="2400" dirty="0">
              <a:solidFill>
                <a:srgbClr val="000000"/>
              </a:solidFill>
            </a:endParaRPr>
          </a:p>
          <a:p>
            <a:pPr marL="546100" indent="-342900">
              <a:buSzPts val="2200"/>
            </a:pPr>
            <a:r>
              <a:rPr lang="en-US" sz="2400" dirty="0">
                <a:solidFill>
                  <a:srgbClr val="000000"/>
                </a:solidFill>
              </a:rPr>
              <a:t>There is a need for a used car price prediction system to effectively determine the worthiness of the car using a variety of features.</a:t>
            </a:r>
          </a:p>
          <a:p>
            <a:pPr marL="88900" indent="0">
              <a:buSzPts val="2200"/>
              <a:buNone/>
            </a:pPr>
            <a:endParaRPr lang="en-US" sz="2400" dirty="0">
              <a:solidFill>
                <a:srgbClr val="000000"/>
              </a:solidFill>
            </a:endParaRPr>
          </a:p>
          <a:p>
            <a:pPr marL="88900" indent="0">
              <a:buSzPts val="2200"/>
              <a:buNone/>
            </a:pPr>
            <a:endParaRPr lang="en-US" sz="2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73887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9D58FD-0E6A-F140-9173-D635407A64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053641"/>
            <a:ext cx="3669161" cy="2760098"/>
          </a:xfrm>
        </p:spPr>
        <p:txBody>
          <a:bodyPr>
            <a:normAutofit/>
          </a:bodyPr>
          <a:lstStyle/>
          <a:p>
            <a:r>
              <a:rPr lang="en">
                <a:solidFill>
                  <a:srgbClr val="FFFFFF"/>
                </a:solidFill>
              </a:rPr>
              <a:t>Summary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8DB930-97BA-1D4A-B893-5BF78D862C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801866"/>
            <a:ext cx="5306084" cy="5230634"/>
          </a:xfrm>
        </p:spPr>
        <p:txBody>
          <a:bodyPr anchor="ctr">
            <a:normAutofit/>
          </a:bodyPr>
          <a:lstStyle/>
          <a:p>
            <a:pPr marL="342900"/>
            <a:r>
              <a:rPr lang="en-US" sz="2400" dirty="0">
                <a:solidFill>
                  <a:srgbClr val="000000"/>
                </a:solidFill>
              </a:rPr>
              <a:t>We evaluated used-car price prediction using Kaggle dataset which gives an accuracy of 93% with </a:t>
            </a:r>
            <a:r>
              <a:rPr lang="en-US" sz="2400" dirty="0" err="1">
                <a:solidFill>
                  <a:srgbClr val="000000"/>
                </a:solidFill>
              </a:rPr>
              <a:t>RandomForest</a:t>
            </a:r>
            <a:r>
              <a:rPr lang="en-US" sz="2400" dirty="0">
                <a:solidFill>
                  <a:srgbClr val="000000"/>
                </a:solidFill>
              </a:rPr>
              <a:t> Model.</a:t>
            </a:r>
          </a:p>
          <a:p>
            <a:pPr marL="342900"/>
            <a:endParaRPr lang="en-US" sz="2400" dirty="0">
              <a:solidFill>
                <a:srgbClr val="000000"/>
              </a:solidFill>
            </a:endParaRPr>
          </a:p>
          <a:p>
            <a:pPr marL="342900"/>
            <a:r>
              <a:rPr lang="en-US" sz="2400" dirty="0">
                <a:solidFill>
                  <a:srgbClr val="000000"/>
                </a:solidFill>
              </a:rPr>
              <a:t>The most relevant features used for this prediction are price, year, </a:t>
            </a:r>
            <a:r>
              <a:rPr lang="en-US" sz="2400" dirty="0" err="1">
                <a:solidFill>
                  <a:srgbClr val="000000"/>
                </a:solidFill>
              </a:rPr>
              <a:t>Power_ps</a:t>
            </a:r>
            <a:r>
              <a:rPr lang="en-US" sz="2400" dirty="0">
                <a:solidFill>
                  <a:srgbClr val="000000"/>
                </a:solidFill>
              </a:rPr>
              <a:t>, and </a:t>
            </a:r>
            <a:r>
              <a:rPr lang="en-US" sz="2400" dirty="0" err="1">
                <a:solidFill>
                  <a:srgbClr val="000000"/>
                </a:solidFill>
              </a:rPr>
              <a:t>vehicleAge</a:t>
            </a:r>
            <a:r>
              <a:rPr lang="en-US" sz="2400" dirty="0">
                <a:solidFill>
                  <a:srgbClr val="000000"/>
                </a:solidFill>
              </a:rPr>
              <a:t> by filtering out outliers and irrelevant features of the dataset. </a:t>
            </a:r>
          </a:p>
          <a:p>
            <a:pPr marL="0" indent="0">
              <a:buNone/>
            </a:pPr>
            <a:endParaRPr lang="en-US" sz="2400" dirty="0">
              <a:solidFill>
                <a:srgbClr val="000000"/>
              </a:solidFill>
            </a:endParaRPr>
          </a:p>
          <a:p>
            <a:pPr marL="342900"/>
            <a:r>
              <a:rPr lang="en-US" sz="2400" dirty="0">
                <a:solidFill>
                  <a:srgbClr val="000000"/>
                </a:solidFill>
              </a:rPr>
              <a:t>This model gives us good accuracy when compared to the other models.</a:t>
            </a:r>
          </a:p>
          <a:p>
            <a:endParaRPr lang="en-US" sz="2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0392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A25D0A6-9312-7442-B92B-61F84CA66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053641"/>
            <a:ext cx="3669161" cy="276009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Further Improvement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B456B6-1FE5-C44D-B661-5DE300558A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801866"/>
            <a:ext cx="5306084" cy="5230634"/>
          </a:xfrm>
        </p:spPr>
        <p:txBody>
          <a:bodyPr anchor="ctr">
            <a:normAutofit/>
          </a:bodyPr>
          <a:lstStyle/>
          <a:p>
            <a:pPr marL="285750" indent="-285750">
              <a:spcBef>
                <a:spcPts val="1600"/>
              </a:spcBef>
              <a:spcAft>
                <a:spcPts val="1600"/>
              </a:spcAft>
            </a:pPr>
            <a:r>
              <a:rPr lang="en-US" sz="2400" dirty="0">
                <a:solidFill>
                  <a:srgbClr val="000000"/>
                </a:solidFill>
              </a:rPr>
              <a:t>To collect data for more car details</a:t>
            </a:r>
          </a:p>
          <a:p>
            <a:pPr marL="285750" indent="-285750">
              <a:spcBef>
                <a:spcPts val="1600"/>
              </a:spcBef>
              <a:spcAft>
                <a:spcPts val="1600"/>
              </a:spcAft>
            </a:pPr>
            <a:r>
              <a:rPr lang="en-US" sz="2400" dirty="0">
                <a:solidFill>
                  <a:srgbClr val="000000"/>
                </a:solidFill>
              </a:rPr>
              <a:t>More information of cars in the current dataset</a:t>
            </a:r>
          </a:p>
          <a:p>
            <a:pPr marL="285750" indent="-285750">
              <a:spcBef>
                <a:spcPts val="1600"/>
              </a:spcBef>
              <a:spcAft>
                <a:spcPts val="1600"/>
              </a:spcAft>
            </a:pPr>
            <a:r>
              <a:rPr lang="en-US" sz="2400" dirty="0">
                <a:solidFill>
                  <a:srgbClr val="000000"/>
                </a:solidFill>
              </a:rPr>
              <a:t>To adjust model hyperparameters, by using </a:t>
            </a:r>
            <a:r>
              <a:rPr lang="en-US" sz="2400" dirty="0" err="1">
                <a:solidFill>
                  <a:srgbClr val="000000"/>
                </a:solidFill>
              </a:rPr>
              <a:t>RandomizedSearchCV</a:t>
            </a:r>
            <a:endParaRPr lang="en-US" sz="2400" dirty="0">
              <a:solidFill>
                <a:srgbClr val="000000"/>
              </a:solidFill>
            </a:endParaRPr>
          </a:p>
          <a:p>
            <a:pPr marL="285750" indent="-285750">
              <a:spcBef>
                <a:spcPts val="1600"/>
              </a:spcBef>
              <a:spcAft>
                <a:spcPts val="1600"/>
              </a:spcAft>
            </a:pPr>
            <a:r>
              <a:rPr lang="en-US" sz="2400" dirty="0">
                <a:solidFill>
                  <a:srgbClr val="000000"/>
                </a:solidFill>
                <a:hlinkClick r:id="rId3"/>
              </a:rPr>
              <a:t>https://scikit-learn.org/stable/modules/generated/sklearn.model_selection.RandomizedSearchCV.html</a:t>
            </a:r>
            <a:endParaRPr lang="en-US" sz="2400" dirty="0">
              <a:solidFill>
                <a:srgbClr val="000000"/>
              </a:solidFill>
            </a:endParaRPr>
          </a:p>
          <a:p>
            <a:endParaRPr lang="en-US" sz="2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55918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57845966-6EFC-468A-9CC7-BAB4B95854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54372" y="0"/>
            <a:ext cx="9483256" cy="6858000"/>
          </a:xfrm>
          <a:prstGeom prst="rect">
            <a:avLst/>
          </a:prstGeom>
          <a:solidFill>
            <a:srgbClr val="71B9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5554383-98AF-4A47-BB65-705FAAA4B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ADAD1991-FFD1-4E94-ABAB-7560D33008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44484" y="0"/>
            <a:ext cx="7837716" cy="6858000"/>
          </a:xfrm>
          <a:custGeom>
            <a:avLst/>
            <a:gdLst>
              <a:gd name="connsiteX0" fmla="*/ 2232159 w 7837716"/>
              <a:gd name="connsiteY0" fmla="*/ 0 h 6858000"/>
              <a:gd name="connsiteX1" fmla="*/ 5605557 w 7837716"/>
              <a:gd name="connsiteY1" fmla="*/ 0 h 6858000"/>
              <a:gd name="connsiteX2" fmla="*/ 5617845 w 7837716"/>
              <a:gd name="connsiteY2" fmla="*/ 5384 h 6858000"/>
              <a:gd name="connsiteX3" fmla="*/ 7837716 w 7837716"/>
              <a:gd name="connsiteY3" fmla="*/ 3429000 h 6858000"/>
              <a:gd name="connsiteX4" fmla="*/ 5617845 w 7837716"/>
              <a:gd name="connsiteY4" fmla="*/ 6852616 h 6858000"/>
              <a:gd name="connsiteX5" fmla="*/ 5605557 w 7837716"/>
              <a:gd name="connsiteY5" fmla="*/ 6858000 h 6858000"/>
              <a:gd name="connsiteX6" fmla="*/ 2232159 w 7837716"/>
              <a:gd name="connsiteY6" fmla="*/ 6858000 h 6858000"/>
              <a:gd name="connsiteX7" fmla="*/ 2219871 w 7837716"/>
              <a:gd name="connsiteY7" fmla="*/ 6852616 h 6858000"/>
              <a:gd name="connsiteX8" fmla="*/ 0 w 7837716"/>
              <a:gd name="connsiteY8" fmla="*/ 3429000 h 6858000"/>
              <a:gd name="connsiteX9" fmla="*/ 2219871 w 7837716"/>
              <a:gd name="connsiteY9" fmla="*/ 538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837716" h="6858000">
                <a:moveTo>
                  <a:pt x="2232159" y="0"/>
                </a:moveTo>
                <a:lnTo>
                  <a:pt x="5605557" y="0"/>
                </a:lnTo>
                <a:lnTo>
                  <a:pt x="5617845" y="5384"/>
                </a:lnTo>
                <a:cubicBezTo>
                  <a:pt x="6931322" y="618789"/>
                  <a:pt x="7837716" y="1921305"/>
                  <a:pt x="7837716" y="3429000"/>
                </a:cubicBezTo>
                <a:cubicBezTo>
                  <a:pt x="7837716" y="4936696"/>
                  <a:pt x="6931322" y="6239212"/>
                  <a:pt x="5617845" y="6852616"/>
                </a:cubicBezTo>
                <a:lnTo>
                  <a:pt x="5605557" y="6858000"/>
                </a:lnTo>
                <a:lnTo>
                  <a:pt x="2232159" y="6858000"/>
                </a:lnTo>
                <a:lnTo>
                  <a:pt x="2219871" y="6852616"/>
                </a:lnTo>
                <a:cubicBezTo>
                  <a:pt x="906394" y="6239212"/>
                  <a:pt x="0" y="4936696"/>
                  <a:pt x="0" y="3429000"/>
                </a:cubicBezTo>
                <a:cubicBezTo>
                  <a:pt x="0" y="1921305"/>
                  <a:pt x="906394" y="618789"/>
                  <a:pt x="2219871" y="5384"/>
                </a:cubicBezTo>
                <a:close/>
              </a:path>
            </a:pathLst>
          </a:custGeom>
          <a:solidFill>
            <a:schemeClr val="bg1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2000"/>
                  </a:schemeClr>
                </a:gs>
                <a:gs pos="100000">
                  <a:schemeClr val="bg2">
                    <a:lumMod val="87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A9507181-1BD3-FB4F-B73B-17F1A90C80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3381" y="1176793"/>
            <a:ext cx="4548146" cy="4548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4867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FAD9B7E-A3CB-B848-8EC6-5C4A93EA4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053641"/>
            <a:ext cx="3669161" cy="276009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B952C0-5AA2-4F49-A53A-A0C9B8A2B2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801866"/>
            <a:ext cx="5306084" cy="523063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400" dirty="0">
                <a:solidFill>
                  <a:srgbClr val="000000"/>
                </a:solidFill>
              </a:rPr>
              <a:t>The main objective of our project is to predict the price of the used car data.</a:t>
            </a:r>
          </a:p>
          <a:p>
            <a:pPr marL="139700" indent="0">
              <a:spcAft>
                <a:spcPts val="600"/>
              </a:spcAft>
              <a:buNone/>
            </a:pPr>
            <a:endParaRPr lang="en-US" sz="2400" dirty="0">
              <a:solidFill>
                <a:srgbClr val="000000"/>
              </a:solidFill>
            </a:endParaRPr>
          </a:p>
          <a:p>
            <a:pPr>
              <a:spcAft>
                <a:spcPts val="600"/>
              </a:spcAft>
            </a:pPr>
            <a:r>
              <a:rPr lang="en-US" sz="2400" dirty="0">
                <a:solidFill>
                  <a:srgbClr val="000000"/>
                </a:solidFill>
              </a:rPr>
              <a:t>To compare the difference between the actual price and predicted price.</a:t>
            </a:r>
          </a:p>
          <a:p>
            <a:pPr marL="139700" indent="0">
              <a:spcAft>
                <a:spcPts val="600"/>
              </a:spcAft>
              <a:buNone/>
            </a:pPr>
            <a:endParaRPr lang="en-US" sz="2400" dirty="0">
              <a:solidFill>
                <a:srgbClr val="000000"/>
              </a:solidFill>
            </a:endParaRPr>
          </a:p>
          <a:p>
            <a:pPr>
              <a:spcAft>
                <a:spcPts val="600"/>
              </a:spcAft>
            </a:pPr>
            <a:r>
              <a:rPr lang="en-US" sz="2400" dirty="0">
                <a:solidFill>
                  <a:srgbClr val="000000"/>
                </a:solidFill>
              </a:rPr>
              <a:t>Using this difference,  to improve our model close enough to the actual model.</a:t>
            </a:r>
          </a:p>
          <a:p>
            <a:endParaRPr lang="en-US" sz="2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7386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D94ECD-D947-EB43-A18E-1175D78D6E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solidFill>
            <a:srgbClr val="0070C0"/>
          </a:solidFill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Methodology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4717B4CA-51CC-8241-83BE-DAA77AC36D6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05033895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471003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7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9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1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741BC3B-E3F3-E741-96C6-FCE645B01F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053641"/>
            <a:ext cx="3669161" cy="276009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C3581-9AB0-1848-BE2F-A97F03F49D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801866"/>
            <a:ext cx="5306084" cy="5230634"/>
          </a:xfrm>
        </p:spPr>
        <p:txBody>
          <a:bodyPr anchor="ctr">
            <a:normAutofit/>
          </a:bodyPr>
          <a:lstStyle/>
          <a:p>
            <a:pPr marL="0" lvl="0" indent="0">
              <a:spcBef>
                <a:spcPts val="1200"/>
              </a:spcBef>
              <a:buNone/>
            </a:pPr>
            <a:r>
              <a:rPr lang="en-US" sz="2400" dirty="0">
                <a:solidFill>
                  <a:srgbClr val="0000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Source of data : </a:t>
            </a:r>
            <a:r>
              <a:rPr lang="en-US" sz="2400" dirty="0">
                <a:solidFill>
                  <a:srgbClr val="000000"/>
                </a:solidFill>
                <a:hlinkClick r:id="rId3"/>
              </a:rPr>
              <a:t>https://www.kaggle.com/orgesleka/used-cars-database</a:t>
            </a:r>
            <a:endParaRPr lang="en-US" sz="2400" dirty="0">
              <a:solidFill>
                <a:srgbClr val="000000"/>
              </a:solidFill>
            </a:endParaRPr>
          </a:p>
          <a:p>
            <a:pPr marL="0" lvl="0" indent="0">
              <a:spcBef>
                <a:spcPts val="1200"/>
              </a:spcBef>
              <a:buNone/>
            </a:pPr>
            <a:endParaRPr lang="en-US" sz="2400" dirty="0">
              <a:solidFill>
                <a:srgbClr val="000000"/>
              </a:solidFill>
            </a:endParaRPr>
          </a:p>
          <a:p>
            <a:pPr marL="285750" indent="-285750">
              <a:spcBef>
                <a:spcPts val="1200"/>
              </a:spcBef>
            </a:pPr>
            <a:r>
              <a:rPr lang="en-US" sz="2400" dirty="0">
                <a:solidFill>
                  <a:srgbClr val="000000"/>
                </a:solidFill>
              </a:rPr>
              <a:t>Datapoints: 370000 </a:t>
            </a:r>
          </a:p>
          <a:p>
            <a:pPr marL="285750" indent="-285750">
              <a:spcBef>
                <a:spcPts val="1200"/>
              </a:spcBef>
            </a:pPr>
            <a:r>
              <a:rPr lang="en-US" sz="2400" dirty="0">
                <a:solidFill>
                  <a:srgbClr val="000000"/>
                </a:solidFill>
              </a:rPr>
              <a:t>Years : 1923 to 2015</a:t>
            </a:r>
          </a:p>
          <a:p>
            <a:pPr marL="0" lvl="0" indent="0">
              <a:spcBef>
                <a:spcPts val="1200"/>
              </a:spcBef>
              <a:buNone/>
            </a:pPr>
            <a:endParaRPr lang="en-US" sz="2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94076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D41CCBED-E4E1-4997-A072-94D325AE3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09599"/>
            <a:ext cx="12192000" cy="62484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B81678-0D20-0F4C-A486-23FB54CC80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5434228"/>
            <a:ext cx="10640754" cy="77584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Sample Data Set View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227F50A4-96DC-44F7-8805-D1713FA4CA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716" b="33968"/>
          <a:stretch/>
        </p:blipFill>
        <p:spPr>
          <a:xfrm flipV="1">
            <a:off x="0" y="4030580"/>
            <a:ext cx="12192000" cy="1393277"/>
          </a:xfrm>
          <a:custGeom>
            <a:avLst/>
            <a:gdLst>
              <a:gd name="connsiteX0" fmla="*/ 0 w 12192000"/>
              <a:gd name="connsiteY0" fmla="*/ 0 h 3049325"/>
              <a:gd name="connsiteX1" fmla="*/ 12192000 w 12192000"/>
              <a:gd name="connsiteY1" fmla="*/ 0 h 3049325"/>
              <a:gd name="connsiteX2" fmla="*/ 12192000 w 12192000"/>
              <a:gd name="connsiteY2" fmla="*/ 3049325 h 3049325"/>
              <a:gd name="connsiteX3" fmla="*/ 0 w 12192000"/>
              <a:gd name="connsiteY3" fmla="*/ 3049325 h 3049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049325">
                <a:moveTo>
                  <a:pt x="0" y="0"/>
                </a:moveTo>
                <a:lnTo>
                  <a:pt x="12192000" y="0"/>
                </a:lnTo>
                <a:lnTo>
                  <a:pt x="12192000" y="3049325"/>
                </a:lnTo>
                <a:lnTo>
                  <a:pt x="0" y="3049325"/>
                </a:lnTo>
                <a:close/>
              </a:path>
            </a:pathLst>
          </a:cu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7657922F-06FC-4A81-9EC2-4047535D13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417495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8AD110-05C4-7149-8A82-379114A006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49" y="647927"/>
            <a:ext cx="12192000" cy="3158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665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321732"/>
            <a:ext cx="7058307" cy="196426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1A255B-6548-9D4B-93A8-3697C54A6E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516804"/>
            <a:ext cx="6594189" cy="1625210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Data Cleansing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6D30126-6314-4A93-B27E-5C66CF7819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9184" y="2432305"/>
            <a:ext cx="7056669" cy="4102852"/>
          </a:xfrm>
          <a:prstGeom prst="rect">
            <a:avLst/>
          </a:prstGeom>
          <a:solidFill>
            <a:srgbClr val="7F7F7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1FB65FCE-A2F5-5E42-8383-B8E9C81B4C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3905" y="2660287"/>
            <a:ext cx="5525587" cy="3646887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91C5B908-7629-4044-B5F0-4B5ED814BB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9319" y="917725"/>
            <a:ext cx="3424739" cy="4852362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solidFill>
                  <a:srgbClr val="FFFFFF"/>
                </a:solidFill>
              </a:rPr>
              <a:t>Reformatted existing columns for easier analysis.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solidFill>
                  <a:srgbClr val="FFFFFF"/>
                </a:solidFill>
              </a:rPr>
              <a:t>Column with Nan are dropped.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solidFill>
                  <a:srgbClr val="FFFFFF"/>
                </a:solidFill>
              </a:rPr>
              <a:t>Conversion of few columns to datetime and integer values as needed for analysis.</a:t>
            </a:r>
          </a:p>
          <a:p>
            <a:pPr marL="139700" indent="0">
              <a:spcAft>
                <a:spcPts val="600"/>
              </a:spcAft>
              <a:buNone/>
            </a:pPr>
            <a:endParaRPr lang="en-US" sz="2000" dirty="0">
              <a:solidFill>
                <a:srgbClr val="FFFFFF"/>
              </a:solidFill>
            </a:endParaRPr>
          </a:p>
          <a:p>
            <a:pPr>
              <a:spcAft>
                <a:spcPts val="600"/>
              </a:spcAft>
            </a:pPr>
            <a:endParaRPr lang="en-US" sz="2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55941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321732"/>
            <a:ext cx="7058307" cy="196426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3ED6E3-CB01-0C45-8464-361B6EDB6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516804"/>
            <a:ext cx="6594189" cy="162521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Exploratory Data Analysis 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36D30126-6314-4A93-B27E-5C66CF7819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9184" y="2432305"/>
            <a:ext cx="7056669" cy="4102852"/>
          </a:xfrm>
          <a:prstGeom prst="rect">
            <a:avLst/>
          </a:prstGeom>
          <a:solidFill>
            <a:srgbClr val="7F7F7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675282C-E9A1-9049-8E54-E39BDE61EF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744" y="3044376"/>
            <a:ext cx="6579910" cy="2878709"/>
          </a:xfrm>
          <a:prstGeom prst="rect">
            <a:avLst/>
          </a:prstGeom>
        </p:spPr>
      </p:pic>
      <p:sp>
        <p:nvSpPr>
          <p:cNvPr id="53" name="Rectangle 52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3E1FC5-58C9-FB4F-86C1-725D64BF4D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9319" y="917725"/>
            <a:ext cx="3424739" cy="4852362"/>
          </a:xfrm>
        </p:spPr>
        <p:txBody>
          <a:bodyPr anchor="ctr">
            <a:normAutofit/>
          </a:bodyPr>
          <a:lstStyle/>
          <a:p>
            <a:r>
              <a:rPr lang="en-US" sz="2000">
                <a:solidFill>
                  <a:srgbClr val="FFFFFF"/>
                </a:solidFill>
              </a:rPr>
              <a:t>Price outliers</a:t>
            </a:r>
          </a:p>
          <a:p>
            <a:pPr lvl="1"/>
            <a:r>
              <a:rPr lang="en-US" sz="2000">
                <a:solidFill>
                  <a:srgbClr val="FFFFFF"/>
                </a:solidFill>
              </a:rPr>
              <a:t>Price &gt;=  600 and Price &lt;= 60000</a:t>
            </a:r>
          </a:p>
          <a:p>
            <a:r>
              <a:rPr lang="en-US" sz="2000">
                <a:solidFill>
                  <a:srgbClr val="FFFFFF"/>
                </a:solidFill>
              </a:rPr>
              <a:t>Registration Year</a:t>
            </a:r>
          </a:p>
          <a:p>
            <a:pPr lvl="1"/>
            <a:r>
              <a:rPr lang="en-US" sz="2000">
                <a:solidFill>
                  <a:srgbClr val="FFFFFF"/>
                </a:solidFill>
              </a:rPr>
              <a:t>Year &gt;=1995 and Year &lt;=2015</a:t>
            </a:r>
          </a:p>
          <a:p>
            <a:r>
              <a:rPr lang="en-US" sz="2000">
                <a:solidFill>
                  <a:srgbClr val="FFFFFF"/>
                </a:solidFill>
              </a:rPr>
              <a:t>Power_pS</a:t>
            </a:r>
          </a:p>
          <a:p>
            <a:pPr lvl="1"/>
            <a:r>
              <a:rPr lang="en-US" sz="2000">
                <a:solidFill>
                  <a:srgbClr val="FFFFFF"/>
                </a:solidFill>
              </a:rPr>
              <a:t>Power_ps &gt;=30 and Power_ps &lt;=500</a:t>
            </a:r>
          </a:p>
          <a:p>
            <a:r>
              <a:rPr lang="en-US" sz="2000">
                <a:solidFill>
                  <a:srgbClr val="FFFFFF"/>
                </a:solidFill>
              </a:rPr>
              <a:t>VehicleAge</a:t>
            </a:r>
          </a:p>
          <a:p>
            <a:endParaRPr lang="en-US" sz="20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99919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345D93D-E49D-1B42-B20C-4EF9AE9C1C56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  <a:solidFill>
            <a:srgbClr val="0070C0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Encoding Character Columns</a:t>
            </a:r>
          </a:p>
        </p:txBody>
      </p:sp>
      <p:pic>
        <p:nvPicPr>
          <p:cNvPr id="9" name="Content Placeholder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3E609F38-DD69-694E-A59D-34BAF4454A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6962" y="2045494"/>
            <a:ext cx="7797800" cy="2082800"/>
          </a:xfrm>
        </p:spPr>
      </p:pic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40400D7D-D544-5D43-81BC-1D8D33000C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6963" y="4330700"/>
            <a:ext cx="8032750" cy="212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8314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351741AF4B7FC49B8A3B196AB79FD3A" ma:contentTypeVersion="6" ma:contentTypeDescription="Create a new document." ma:contentTypeScope="" ma:versionID="bbce9cea6025835374c686191d094b9f">
  <xsd:schema xmlns:xsd="http://www.w3.org/2001/XMLSchema" xmlns:xs="http://www.w3.org/2001/XMLSchema" xmlns:p="http://schemas.microsoft.com/office/2006/metadata/properties" xmlns:ns2="6c136973-f229-4a2c-a702-c213506b862d" targetNamespace="http://schemas.microsoft.com/office/2006/metadata/properties" ma:root="true" ma:fieldsID="e54531332312ecb3369e92e2d1d22d8c" ns2:_="">
    <xsd:import namespace="6c136973-f229-4a2c-a702-c213506b862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c136973-f229-4a2c-a702-c213506b862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859491F-F154-446B-BC1E-014FE216AB9E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C4A2DFC7-9FC8-446F-AAB5-F6C7269DA77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7CDF14B-DEEF-4A65-9FEC-6B9A0CCEFD8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c136973-f229-4a2c-a702-c213506b862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590</Words>
  <Application>Microsoft Macintosh PowerPoint</Application>
  <PresentationFormat>Widescreen</PresentationFormat>
  <Paragraphs>110</Paragraphs>
  <Slides>25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Arial</vt:lpstr>
      <vt:lpstr>Calibri</vt:lpstr>
      <vt:lpstr>Calibri Light</vt:lpstr>
      <vt:lpstr>Office Theme</vt:lpstr>
      <vt:lpstr>USED CAR PRICE PREDICTION</vt:lpstr>
      <vt:lpstr>Motivation</vt:lpstr>
      <vt:lpstr>Objectives</vt:lpstr>
      <vt:lpstr>Methodology</vt:lpstr>
      <vt:lpstr>Dataset</vt:lpstr>
      <vt:lpstr>Sample Data Set View</vt:lpstr>
      <vt:lpstr>Data Cleansing</vt:lpstr>
      <vt:lpstr>Exploratory Data Analysis </vt:lpstr>
      <vt:lpstr>PowerPoint Presentation</vt:lpstr>
      <vt:lpstr>PowerPoint Presentation</vt:lpstr>
      <vt:lpstr>Correlation Heat Map</vt:lpstr>
      <vt:lpstr>Models Used</vt:lpstr>
      <vt:lpstr>Training Set and Test Set</vt:lpstr>
      <vt:lpstr>Model Building</vt:lpstr>
      <vt:lpstr>Linear Regression Model</vt:lpstr>
      <vt:lpstr>K-Nearest Neighbors</vt:lpstr>
      <vt:lpstr>Artificial Neural Network – MLP Regressor</vt:lpstr>
      <vt:lpstr>Decision Tree Regression Model</vt:lpstr>
      <vt:lpstr>Random Forest Regression Model</vt:lpstr>
      <vt:lpstr>Comparisons of All Models</vt:lpstr>
      <vt:lpstr>Summaries of Training and Test Data</vt:lpstr>
      <vt:lpstr>Potential Uses and Application</vt:lpstr>
      <vt:lpstr>Summary</vt:lpstr>
      <vt:lpstr>Further Improvement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CAR PRICE PREDICTION</dc:title>
  <dc:creator>Bandru,Madhu</dc:creator>
  <cp:lastModifiedBy>Bandru,Madhu</cp:lastModifiedBy>
  <cp:revision>4</cp:revision>
  <dcterms:created xsi:type="dcterms:W3CDTF">2020-03-15T22:54:34Z</dcterms:created>
  <dcterms:modified xsi:type="dcterms:W3CDTF">2020-03-16T16:18:11Z</dcterms:modified>
</cp:coreProperties>
</file>